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sldIdLst>
    <p:sldId id="270" r:id="rId2"/>
    <p:sldId id="291" r:id="rId3"/>
    <p:sldId id="290" r:id="rId4"/>
    <p:sldId id="292" r:id="rId5"/>
    <p:sldId id="256" r:id="rId6"/>
    <p:sldId id="257" r:id="rId7"/>
    <p:sldId id="287" r:id="rId8"/>
    <p:sldId id="285" r:id="rId9"/>
    <p:sldId id="264" r:id="rId10"/>
    <p:sldId id="294" r:id="rId11"/>
    <p:sldId id="266" r:id="rId12"/>
    <p:sldId id="268" r:id="rId13"/>
    <p:sldId id="258" r:id="rId14"/>
    <p:sldId id="286" r:id="rId15"/>
    <p:sldId id="259" r:id="rId16"/>
    <p:sldId id="260" r:id="rId17"/>
    <p:sldId id="261" r:id="rId18"/>
    <p:sldId id="262" r:id="rId19"/>
    <p:sldId id="263" r:id="rId20"/>
    <p:sldId id="289" r:id="rId21"/>
    <p:sldId id="29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0834"/>
    <a:srgbClr val="400844"/>
    <a:srgbClr val="4903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563A7E2-20B8-4384-8395-4C9060D0E0CD}" type="datetimeFigureOut">
              <a:rPr lang="en-US" smtClean="0"/>
              <a:t>4/16/2022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F988DCE-E599-4E57-BEC3-3713EB92D58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6344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63A7E2-20B8-4384-8395-4C9060D0E0CD}" type="datetimeFigureOut">
              <a:rPr lang="en-US" smtClean="0"/>
              <a:t>4/16/2022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988DCE-E599-4E57-BEC3-3713EB92D583}" type="slidenum">
              <a:rPr lang="en-US" smtClean="0"/>
              <a:t>‹#›</a:t>
            </a:fld>
            <a:endParaRPr lang="en-US"/>
          </a:p>
        </p:txBody>
      </p:sp>
    </p:spTree>
    <p:extLst>
      <p:ext uri="{BB962C8B-B14F-4D97-AF65-F5344CB8AC3E}">
        <p14:creationId xmlns:p14="http://schemas.microsoft.com/office/powerpoint/2010/main" val="978399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63A7E2-20B8-4384-8395-4C9060D0E0CD}" type="datetimeFigureOut">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88DCE-E599-4E57-BEC3-3713EB92D58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8562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63A7E2-20B8-4384-8395-4C9060D0E0CD}" type="datetimeFigureOut">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88DCE-E599-4E57-BEC3-3713EB92D58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0159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63A7E2-20B8-4384-8395-4C9060D0E0CD}" type="datetimeFigureOut">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88DCE-E599-4E57-BEC3-3713EB92D583}" type="slidenum">
              <a:rPr lang="en-US" smtClean="0"/>
              <a:t>‹#›</a:t>
            </a:fld>
            <a:endParaRPr lang="en-US"/>
          </a:p>
        </p:txBody>
      </p:sp>
    </p:spTree>
    <p:extLst>
      <p:ext uri="{BB962C8B-B14F-4D97-AF65-F5344CB8AC3E}">
        <p14:creationId xmlns:p14="http://schemas.microsoft.com/office/powerpoint/2010/main" val="207064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63A7E2-20B8-4384-8395-4C9060D0E0CD}" type="datetimeFigureOut">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88DCE-E599-4E57-BEC3-3713EB92D58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2668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63A7E2-20B8-4384-8395-4C9060D0E0CD}" type="datetimeFigureOut">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88DCE-E599-4E57-BEC3-3713EB92D58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9701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63A7E2-20B8-4384-8395-4C9060D0E0CD}" type="datetimeFigureOut">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88DCE-E599-4E57-BEC3-3713EB92D58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5771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63A7E2-20B8-4384-8395-4C9060D0E0CD}" type="datetimeFigureOut">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88DCE-E599-4E57-BEC3-3713EB92D58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4157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63A7E2-20B8-4384-8395-4C9060D0E0CD}" type="datetimeFigureOut">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88DCE-E599-4E57-BEC3-3713EB92D583}" type="slidenum">
              <a:rPr lang="en-US" smtClean="0"/>
              <a:t>‹#›</a:t>
            </a:fld>
            <a:endParaRPr lang="en-US"/>
          </a:p>
        </p:txBody>
      </p:sp>
    </p:spTree>
    <p:extLst>
      <p:ext uri="{BB962C8B-B14F-4D97-AF65-F5344CB8AC3E}">
        <p14:creationId xmlns:p14="http://schemas.microsoft.com/office/powerpoint/2010/main" val="1396670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63A7E2-20B8-4384-8395-4C9060D0E0CD}" type="datetimeFigureOut">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88DCE-E599-4E57-BEC3-3713EB92D58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5793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63A7E2-20B8-4384-8395-4C9060D0E0CD}" type="datetimeFigureOut">
              <a:rPr lang="en-US" smtClean="0"/>
              <a:t>4/16/2022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988DCE-E599-4E57-BEC3-3713EB92D583}" type="slidenum">
              <a:rPr lang="en-US" smtClean="0"/>
              <a:t>‹#›</a:t>
            </a:fld>
            <a:endParaRPr lang="en-US"/>
          </a:p>
        </p:txBody>
      </p:sp>
    </p:spTree>
    <p:extLst>
      <p:ext uri="{BB962C8B-B14F-4D97-AF65-F5344CB8AC3E}">
        <p14:creationId xmlns:p14="http://schemas.microsoft.com/office/powerpoint/2010/main" val="1724777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63A7E2-20B8-4384-8395-4C9060D0E0CD}" type="datetimeFigureOut">
              <a:rPr lang="en-US" smtClean="0"/>
              <a:t>4/16/2022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988DCE-E599-4E57-BEC3-3713EB92D58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0123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63A7E2-20B8-4384-8395-4C9060D0E0CD}" type="datetimeFigureOut">
              <a:rPr lang="en-US" smtClean="0"/>
              <a:t>4/16/2022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988DCE-E599-4E57-BEC3-3713EB92D58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1629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63A7E2-20B8-4384-8395-4C9060D0E0CD}" type="datetimeFigureOut">
              <a:rPr lang="en-US" smtClean="0"/>
              <a:t>4/16/2022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988DCE-E599-4E57-BEC3-3713EB92D583}" type="slidenum">
              <a:rPr lang="en-US" smtClean="0"/>
              <a:t>‹#›</a:t>
            </a:fld>
            <a:endParaRPr lang="en-US"/>
          </a:p>
        </p:txBody>
      </p:sp>
    </p:spTree>
    <p:extLst>
      <p:ext uri="{BB962C8B-B14F-4D97-AF65-F5344CB8AC3E}">
        <p14:creationId xmlns:p14="http://schemas.microsoft.com/office/powerpoint/2010/main" val="2805898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63A7E2-20B8-4384-8395-4C9060D0E0CD}" type="datetimeFigureOut">
              <a:rPr lang="en-US" smtClean="0"/>
              <a:t>4/16/2022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988DCE-E599-4E57-BEC3-3713EB92D58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3945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63A7E2-20B8-4384-8395-4C9060D0E0CD}" type="datetimeFigureOut">
              <a:rPr lang="en-US" smtClean="0"/>
              <a:t>4/16/2022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988DCE-E599-4E57-BEC3-3713EB92D583}" type="slidenum">
              <a:rPr lang="en-US" smtClean="0"/>
              <a:t>‹#›</a:t>
            </a:fld>
            <a:endParaRPr lang="en-US"/>
          </a:p>
        </p:txBody>
      </p:sp>
    </p:spTree>
    <p:extLst>
      <p:ext uri="{BB962C8B-B14F-4D97-AF65-F5344CB8AC3E}">
        <p14:creationId xmlns:p14="http://schemas.microsoft.com/office/powerpoint/2010/main" val="3060897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563A7E2-20B8-4384-8395-4C9060D0E0CD}" type="datetimeFigureOut">
              <a:rPr lang="en-US" smtClean="0"/>
              <a:t>4/16/2022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F988DCE-E599-4E57-BEC3-3713EB92D583}" type="slidenum">
              <a:rPr lang="en-US" smtClean="0"/>
              <a:t>‹#›</a:t>
            </a:fld>
            <a:endParaRPr lang="en-US"/>
          </a:p>
        </p:txBody>
      </p:sp>
    </p:spTree>
    <p:extLst>
      <p:ext uri="{BB962C8B-B14F-4D97-AF65-F5344CB8AC3E}">
        <p14:creationId xmlns:p14="http://schemas.microsoft.com/office/powerpoint/2010/main" val="39479702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884" y="0"/>
            <a:ext cx="11861862" cy="7010644"/>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0424" y="736923"/>
            <a:ext cx="9601196" cy="5452861"/>
          </a:xfrm>
        </p:spPr>
        <p:txBody>
          <a:bodyPr/>
          <a:lstStyle/>
          <a:p>
            <a:pPr marL="0" indent="0">
              <a:buNone/>
            </a:pPr>
            <a:r>
              <a:rPr lang="vi-VN" dirty="0" smtClean="0">
                <a:solidFill>
                  <a:srgbClr val="FF0000"/>
                </a:solidFill>
              </a:rPr>
              <a:t>belongings (n) </a:t>
            </a:r>
            <a:r>
              <a:rPr lang="en-US" dirty="0"/>
              <a:t>/</a:t>
            </a:r>
            <a:r>
              <a:rPr lang="en-US" dirty="0" err="1"/>
              <a:t>bɪˈlɒŋɪŋz</a:t>
            </a:r>
            <a:r>
              <a:rPr lang="en-US" dirty="0" smtClean="0"/>
              <a:t>/</a:t>
            </a:r>
            <a:r>
              <a:rPr lang="vi-VN" dirty="0" smtClean="0"/>
              <a:t> =possessions: đồ đạc</a:t>
            </a:r>
          </a:p>
          <a:p>
            <a:pPr marL="0" indent="0">
              <a:buNone/>
            </a:pPr>
            <a:endParaRPr lang="vi-VN" dirty="0"/>
          </a:p>
          <a:p>
            <a:pPr marL="0" indent="0">
              <a:buNone/>
            </a:pPr>
            <a:endParaRPr lang="vi-VN" dirty="0" smtClean="0"/>
          </a:p>
          <a:p>
            <a:pPr marL="0" indent="0">
              <a:buNone/>
            </a:pPr>
            <a:endParaRPr lang="vi-VN" dirty="0"/>
          </a:p>
          <a:p>
            <a:pPr marL="0" indent="0">
              <a:buNone/>
            </a:pPr>
            <a:endParaRPr lang="vi-VN" dirty="0" smtClean="0"/>
          </a:p>
          <a:p>
            <a:pPr marL="0" indent="0">
              <a:buNone/>
            </a:pPr>
            <a:endParaRPr lang="vi-VN" dirty="0" smtClean="0"/>
          </a:p>
          <a:p>
            <a:pPr marL="0" indent="0">
              <a:buNone/>
            </a:pPr>
            <a:r>
              <a:rPr lang="vi-VN" dirty="0">
                <a:solidFill>
                  <a:srgbClr val="FF0000"/>
                </a:solidFill>
              </a:rPr>
              <a:t>s</a:t>
            </a:r>
            <a:r>
              <a:rPr lang="vi-VN" dirty="0" smtClean="0">
                <a:solidFill>
                  <a:srgbClr val="FF0000"/>
                </a:solidFill>
              </a:rPr>
              <a:t>urpass</a:t>
            </a:r>
            <a:r>
              <a:rPr lang="vi-VN" dirty="0" smtClean="0"/>
              <a:t> </a:t>
            </a:r>
            <a:r>
              <a:rPr lang="vi-VN" dirty="0" smtClean="0">
                <a:solidFill>
                  <a:srgbClr val="FF0000"/>
                </a:solidFill>
              </a:rPr>
              <a:t>(v) </a:t>
            </a:r>
            <a:r>
              <a:rPr lang="en-US" dirty="0"/>
              <a:t>/</a:t>
            </a:r>
            <a:r>
              <a:rPr lang="en-US" dirty="0" err="1"/>
              <a:t>səˈ</a:t>
            </a:r>
            <a:r>
              <a:rPr lang="en-US" dirty="0" err="1" smtClean="0"/>
              <a:t>pɑːs</a:t>
            </a:r>
            <a:r>
              <a:rPr lang="en-US" dirty="0" smtClean="0"/>
              <a:t>/do </a:t>
            </a:r>
            <a:r>
              <a:rPr lang="en-US" dirty="0"/>
              <a:t>or be better than </a:t>
            </a:r>
            <a:r>
              <a:rPr lang="en-US" dirty="0" smtClean="0"/>
              <a:t>somebody/something</a:t>
            </a:r>
            <a:r>
              <a:rPr lang="vi-VN" dirty="0" smtClean="0"/>
              <a:t>: vượt qua </a:t>
            </a:r>
          </a:p>
          <a:p>
            <a:pPr marL="0" indent="0">
              <a:buNone/>
            </a:pPr>
            <a:r>
              <a:rPr lang="en-US" sz="3200" i="1" dirty="0">
                <a:solidFill>
                  <a:srgbClr val="7030A0"/>
                </a:solidFill>
                <a:latin typeface="+mj-lt"/>
              </a:rPr>
              <a:t>He hopes one day to surpass the world record</a:t>
            </a:r>
            <a:r>
              <a:rPr lang="en-US" sz="3200" i="1" dirty="0" smtClean="0">
                <a:solidFill>
                  <a:srgbClr val="7030A0"/>
                </a:solidFill>
                <a:latin typeface="+mj-lt"/>
              </a:rPr>
              <a:t>.</a:t>
            </a:r>
            <a:endParaRPr lang="vi-VN" sz="3200" i="1" dirty="0" smtClean="0">
              <a:solidFill>
                <a:srgbClr val="7030A0"/>
              </a:solidFill>
              <a:latin typeface="+mj-lt"/>
            </a:endParaRPr>
          </a:p>
          <a:p>
            <a:pPr marL="0" indent="0">
              <a:buNone/>
            </a:pPr>
            <a:r>
              <a:rPr lang="vi-VN" i="1" dirty="0" smtClean="0">
                <a:latin typeface="Calibri" panose="020F0502020204030204" pitchFamily="34" charset="0"/>
                <a:cs typeface="Calibri" panose="020F0502020204030204" pitchFamily="34" charset="0"/>
              </a:rPr>
              <a:t>(Anh ấy hi vọng một ngày vượt qua kỷ lục thế giới)</a:t>
            </a:r>
            <a:endParaRPr lang="vi-VN" dirty="0" smtClean="0">
              <a:latin typeface="Calibri" panose="020F0502020204030204" pitchFamily="34" charset="0"/>
              <a:cs typeface="Calibri" panose="020F0502020204030204" pitchFamily="34" charset="0"/>
            </a:endParaRP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9162" y="666585"/>
            <a:ext cx="3998305" cy="2653820"/>
          </a:xfrm>
          <a:prstGeom prst="rect">
            <a:avLst/>
          </a:prstGeom>
        </p:spPr>
      </p:pic>
    </p:spTree>
    <p:extLst>
      <p:ext uri="{BB962C8B-B14F-4D97-AF65-F5344CB8AC3E}">
        <p14:creationId xmlns:p14="http://schemas.microsoft.com/office/powerpoint/2010/main" val="98485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wipe(down)">
                                      <p:cBhvr>
                                        <p:cTn id="25" dur="500"/>
                                        <p:tgtEl>
                                          <p:spTgt spid="3">
                                            <p:txEl>
                                              <p:pRg st="7" end="7"/>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wipe(down)">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160" y="155575"/>
            <a:ext cx="11562715" cy="6547485"/>
          </a:xfrm>
        </p:spPr>
        <p:txBody>
          <a:bodyPr/>
          <a:lstStyle/>
          <a:p>
            <a:pPr marL="0" indent="0">
              <a:buNone/>
            </a:pPr>
            <a:endParaRPr lang="vi-VN" altLang="en-US" sz="4000" dirty="0" smtClean="0">
              <a:solidFill>
                <a:srgbClr val="FF0000"/>
              </a:solidFill>
            </a:endParaRPr>
          </a:p>
          <a:p>
            <a:pPr marL="0" indent="0">
              <a:buNone/>
            </a:pPr>
            <a:r>
              <a:rPr lang="en-ID" sz="4000" dirty="0">
                <a:solidFill>
                  <a:srgbClr val="FF0000"/>
                </a:solidFill>
              </a:rPr>
              <a:t>c</a:t>
            </a:r>
            <a:r>
              <a:rPr lang="en-US" sz="4000" dirty="0" err="1" smtClean="0">
                <a:solidFill>
                  <a:srgbClr val="FF0000"/>
                </a:solidFill>
              </a:rPr>
              <a:t>hamber</a:t>
            </a:r>
            <a:r>
              <a:rPr lang="en-US" sz="4000" dirty="0" smtClean="0">
                <a:solidFill>
                  <a:srgbClr val="FF0000"/>
                </a:solidFill>
              </a:rPr>
              <a:t> (n)</a:t>
            </a:r>
            <a:r>
              <a:rPr lang="en-US" sz="3200" dirty="0" smtClean="0"/>
              <a:t>/</a:t>
            </a:r>
            <a:r>
              <a:rPr lang="en-US" sz="3200" dirty="0"/>
              <a:t>ˈ</a:t>
            </a:r>
            <a:r>
              <a:rPr lang="en-US" sz="3200" dirty="0" err="1"/>
              <a:t>tʃeɪmbə</a:t>
            </a:r>
            <a:r>
              <a:rPr lang="en-US" sz="3200" dirty="0"/>
              <a:t>(r</a:t>
            </a:r>
            <a:r>
              <a:rPr lang="en-US" sz="3200" dirty="0" smtClean="0"/>
              <a:t>)/</a:t>
            </a:r>
            <a:r>
              <a:rPr lang="vi-VN" sz="3200" dirty="0" smtClean="0"/>
              <a:t> </a:t>
            </a:r>
            <a:r>
              <a:rPr lang="en-US" sz="4000" dirty="0" smtClean="0"/>
              <a:t>a </a:t>
            </a:r>
            <a:r>
              <a:rPr lang="en-US" sz="4000" dirty="0"/>
              <a:t>hall in a public </a:t>
            </a:r>
            <a:r>
              <a:rPr lang="en-US" sz="4000" dirty="0" smtClean="0"/>
              <a:t>building:  </a:t>
            </a:r>
            <a:r>
              <a:rPr lang="vi-VN" sz="4000" dirty="0" smtClean="0"/>
              <a:t>phòng lớn</a:t>
            </a:r>
            <a:endParaRPr lang="en-US" sz="4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6194" y="1873566"/>
            <a:ext cx="2685362" cy="2047803"/>
          </a:xfrm>
          <a:prstGeom prst="rect">
            <a:avLst/>
          </a:prstGeom>
        </p:spPr>
      </p:pic>
      <p:pic>
        <p:nvPicPr>
          <p:cNvPr id="6"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3179" y="3229345"/>
            <a:ext cx="2868930" cy="2798445"/>
          </a:xfrm>
          <a:prstGeom prst="rect">
            <a:avLst/>
          </a:prstGeom>
        </p:spPr>
      </p:pic>
      <p:sp>
        <p:nvSpPr>
          <p:cNvPr id="7" name="TextBox 6"/>
          <p:cNvSpPr txBox="1"/>
          <p:nvPr/>
        </p:nvSpPr>
        <p:spPr>
          <a:xfrm>
            <a:off x="592328" y="4540744"/>
            <a:ext cx="6126101" cy="707886"/>
          </a:xfrm>
          <a:prstGeom prst="rect">
            <a:avLst/>
          </a:prstGeom>
          <a:noFill/>
        </p:spPr>
        <p:txBody>
          <a:bodyPr wrap="none" rtlCol="0">
            <a:spAutoFit/>
          </a:bodyPr>
          <a:lstStyle/>
          <a:p>
            <a:r>
              <a:rPr lang="en-ID" sz="4000" dirty="0" smtClean="0">
                <a:solidFill>
                  <a:srgbClr val="FF0000"/>
                </a:solidFill>
              </a:rPr>
              <a:t>spiral (n) </a:t>
            </a:r>
            <a:r>
              <a:rPr lang="en-US" sz="3200" dirty="0" smtClean="0"/>
              <a:t>/</a:t>
            </a:r>
            <a:r>
              <a:rPr lang="en-US" sz="3200" dirty="0"/>
              <a:t>ˈ</a:t>
            </a:r>
            <a:r>
              <a:rPr lang="en-US" sz="3200" dirty="0" err="1"/>
              <a:t>spaɪrəl</a:t>
            </a:r>
            <a:r>
              <a:rPr lang="en-US" sz="3200" dirty="0" smtClean="0"/>
              <a:t>/ </a:t>
            </a:r>
            <a:r>
              <a:rPr lang="vi-VN" sz="3200" dirty="0" smtClean="0"/>
              <a:t>hình xoắn ốc</a:t>
            </a:r>
            <a:endParaRPr lang="en-ID" sz="32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9367" y="307339"/>
            <a:ext cx="10515600" cy="6181383"/>
          </a:xfrm>
        </p:spPr>
        <p:txBody>
          <a:bodyPr>
            <a:noAutofit/>
          </a:bodyPr>
          <a:lstStyle/>
          <a:p>
            <a:pPr marL="0" indent="0">
              <a:buNone/>
            </a:pPr>
            <a:r>
              <a:rPr lang="en-ID" altLang="en-US" sz="3600" dirty="0" smtClean="0">
                <a:solidFill>
                  <a:srgbClr val="FF0000"/>
                </a:solidFill>
              </a:rPr>
              <a:t>m</a:t>
            </a:r>
            <a:r>
              <a:rPr lang="en-US" sz="3600" dirty="0" smtClean="0">
                <a:solidFill>
                  <a:srgbClr val="FF0000"/>
                </a:solidFill>
              </a:rPr>
              <a:t>ysterious (</a:t>
            </a:r>
            <a:r>
              <a:rPr lang="en-US" sz="3600" dirty="0" err="1" smtClean="0">
                <a:solidFill>
                  <a:srgbClr val="FF0000"/>
                </a:solidFill>
              </a:rPr>
              <a:t>adj</a:t>
            </a:r>
            <a:r>
              <a:rPr lang="en-US" sz="3600" dirty="0" smtClean="0">
                <a:solidFill>
                  <a:srgbClr val="FF0000"/>
                </a:solidFill>
              </a:rPr>
              <a:t>) </a:t>
            </a:r>
            <a:r>
              <a:rPr lang="en-US" sz="3600" dirty="0"/>
              <a:t>/</a:t>
            </a:r>
            <a:r>
              <a:rPr lang="en-US" sz="3600" dirty="0" err="1"/>
              <a:t>mɪˈstɪəriəs</a:t>
            </a:r>
            <a:r>
              <a:rPr lang="en-US" sz="3600" dirty="0"/>
              <a:t>/</a:t>
            </a:r>
            <a:r>
              <a:rPr lang="en-ID" altLang="en-US" sz="3600" dirty="0" smtClean="0">
                <a:solidFill>
                  <a:srgbClr val="FF0000"/>
                </a:solidFill>
              </a:rPr>
              <a:t>:</a:t>
            </a:r>
            <a:r>
              <a:rPr lang="vi-VN" altLang="en-US" sz="3600" dirty="0" smtClean="0">
                <a:solidFill>
                  <a:srgbClr val="FF0000"/>
                </a:solidFill>
              </a:rPr>
              <a:t> </a:t>
            </a:r>
            <a:r>
              <a:rPr lang="en-US" sz="3600" dirty="0" smtClean="0"/>
              <a:t>difficult </a:t>
            </a:r>
            <a:r>
              <a:rPr lang="en-US" sz="3600" dirty="0"/>
              <a:t>to understand or </a:t>
            </a:r>
            <a:r>
              <a:rPr lang="en-US" sz="3600" dirty="0" smtClean="0"/>
              <a:t>explain</a:t>
            </a:r>
            <a:r>
              <a:rPr lang="vi-VN" sz="3600" dirty="0" smtClean="0"/>
              <a:t>: bí ẩn</a:t>
            </a:r>
            <a:endParaRPr lang="en-US" sz="3600" dirty="0" smtClean="0"/>
          </a:p>
          <a:p>
            <a:pPr marL="0" indent="0">
              <a:buNone/>
            </a:pPr>
            <a:endParaRPr lang="en-ID" sz="3600" dirty="0"/>
          </a:p>
          <a:p>
            <a:pPr marL="0" indent="0">
              <a:buNone/>
            </a:pPr>
            <a:endParaRPr lang="en-ID" sz="3600" dirty="0" smtClean="0"/>
          </a:p>
          <a:p>
            <a:pPr marL="0" indent="0">
              <a:buNone/>
            </a:pPr>
            <a:endParaRPr lang="en-ID" sz="3600" dirty="0"/>
          </a:p>
          <a:p>
            <a:pPr marL="0" indent="0">
              <a:buNone/>
            </a:pPr>
            <a:r>
              <a:rPr lang="en-ID" sz="3600" dirty="0" smtClean="0">
                <a:solidFill>
                  <a:srgbClr val="FF0000"/>
                </a:solidFill>
              </a:rPr>
              <a:t>wonder (n) </a:t>
            </a:r>
            <a:r>
              <a:rPr lang="en-US" sz="3600" dirty="0"/>
              <a:t>/ˈ</a:t>
            </a:r>
            <a:r>
              <a:rPr lang="en-US" sz="3600" dirty="0" err="1"/>
              <a:t>wʌndə</a:t>
            </a:r>
            <a:r>
              <a:rPr lang="en-US" sz="3600" dirty="0"/>
              <a:t>(r</a:t>
            </a:r>
            <a:r>
              <a:rPr lang="en-US" sz="3600" dirty="0" smtClean="0"/>
              <a:t>)/</a:t>
            </a:r>
            <a:r>
              <a:rPr lang="en-ID" sz="3600" dirty="0" smtClean="0">
                <a:solidFill>
                  <a:srgbClr val="FF0000"/>
                </a:solidFill>
              </a:rPr>
              <a:t> </a:t>
            </a:r>
            <a:r>
              <a:rPr lang="en-ID" sz="3600" dirty="0" smtClean="0"/>
              <a:t>=marvel</a:t>
            </a:r>
            <a:r>
              <a:rPr lang="vi-VN" sz="3600" dirty="0" smtClean="0"/>
              <a:t>: kì quan</a:t>
            </a:r>
            <a:endParaRPr lang="en-ID" sz="3600" dirty="0" smtClean="0"/>
          </a:p>
          <a:p>
            <a:pPr marL="0" indent="0">
              <a:buNone/>
            </a:pP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1423" y="1149201"/>
            <a:ext cx="3587260" cy="244226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7624" y="3657600"/>
            <a:ext cx="3064259" cy="26003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0" y="320797"/>
            <a:ext cx="11476355" cy="294298"/>
          </a:xfrm>
        </p:spPr>
        <p:txBody>
          <a:bodyPr>
            <a:normAutofit fontScale="90000"/>
          </a:bodyPr>
          <a:lstStyle/>
          <a:p>
            <a:r>
              <a:rPr lang="en-US" b="1" i="1" dirty="0">
                <a:ln/>
                <a:solidFill>
                  <a:srgbClr val="FF0000"/>
                </a:solidFill>
                <a:effectLst>
                  <a:outerShdw blurRad="38100" dist="19050" dir="2700000" algn="tl" rotWithShape="0">
                    <a:schemeClr val="dk1">
                      <a:alpha val="40000"/>
                    </a:schemeClr>
                  </a:outerShdw>
                </a:effectLst>
              </a:rPr>
              <a:t>Read the passage and then do the tasks that follow.</a:t>
            </a:r>
            <a:r>
              <a:rPr lang="en-US" dirty="0">
                <a:ln/>
                <a:solidFill>
                  <a:srgbClr val="FF0000"/>
                </a:solidFill>
                <a:effectLst>
                  <a:outerShdw blurRad="38100" dist="19050" dir="2700000" algn="tl" rotWithShape="0">
                    <a:schemeClr val="dk1">
                      <a:alpha val="40000"/>
                    </a:schemeClr>
                  </a:outerShdw>
                </a:effectLst>
              </a:rPr>
              <a:t> </a:t>
            </a:r>
          </a:p>
        </p:txBody>
      </p:sp>
      <p:sp>
        <p:nvSpPr>
          <p:cNvPr id="3" name="Content Placeholder 2"/>
          <p:cNvSpPr>
            <a:spLocks noGrp="1"/>
          </p:cNvSpPr>
          <p:nvPr>
            <p:ph idx="1"/>
          </p:nvPr>
        </p:nvSpPr>
        <p:spPr>
          <a:xfrm>
            <a:off x="870438" y="826476"/>
            <a:ext cx="10172700" cy="6255093"/>
          </a:xfrm>
        </p:spPr>
        <p:txBody>
          <a:bodyPr>
            <a:noAutofit/>
          </a:bodyPr>
          <a:lstStyle/>
          <a:p>
            <a:pPr marL="0" indent="0">
              <a:buNone/>
            </a:pPr>
            <a:r>
              <a:rPr lang="en-US" dirty="0"/>
              <a:t>The Great Pyramid of Giza was built by the Egyptian pharaoh Khufu around the year 2560 BC. The purpose of this huge stone pyramid was to serve as a tomb when </a:t>
            </a:r>
            <a:r>
              <a:rPr lang="en-US" b="1" dirty="0"/>
              <a:t>he</a:t>
            </a:r>
            <a:r>
              <a:rPr lang="en-US" dirty="0"/>
              <a:t> died and to protect the burial chamber from the weather and from thieves </a:t>
            </a:r>
            <a:r>
              <a:rPr lang="en-US" b="1" dirty="0"/>
              <a:t>who</a:t>
            </a:r>
            <a:r>
              <a:rPr lang="en-US" dirty="0"/>
              <a:t> might try to steal the treasures and belongings there. The Great Pyramid is believed to have been built over a 20-year period. First, the site was prepared and then the huge blocks of stone were transported and put in their places.</a:t>
            </a:r>
          </a:p>
          <a:p>
            <a:pPr marL="0" indent="0">
              <a:buNone/>
            </a:pPr>
            <a:r>
              <a:rPr lang="en-US" dirty="0"/>
              <a:t>When </a:t>
            </a:r>
            <a:r>
              <a:rPr lang="en-US" b="1" dirty="0"/>
              <a:t>it</a:t>
            </a:r>
            <a:r>
              <a:rPr lang="en-US" dirty="0"/>
              <a:t> was built, the Great Pyramid was 147 </a:t>
            </a:r>
            <a:r>
              <a:rPr lang="en-US" dirty="0" err="1"/>
              <a:t>metres</a:t>
            </a:r>
            <a:r>
              <a:rPr lang="en-US" dirty="0"/>
              <a:t> high on a base of 230 square </a:t>
            </a:r>
            <a:r>
              <a:rPr lang="en-US" dirty="0" err="1"/>
              <a:t>metres</a:t>
            </a:r>
            <a:r>
              <a:rPr lang="en-US" dirty="0"/>
              <a:t>. </a:t>
            </a:r>
            <a:r>
              <a:rPr lang="en-US" b="1" dirty="0"/>
              <a:t>It</a:t>
            </a:r>
            <a:r>
              <a:rPr lang="en-US" dirty="0"/>
              <a:t> ranked as the tallest structure on earth for more than 43 centuries, only to be surpassed in height in the nineteenth century AD. The structure consisted of approximately 2 million blocks of stone, </a:t>
            </a:r>
            <a:r>
              <a:rPr lang="en-US" b="1" dirty="0"/>
              <a:t>each</a:t>
            </a:r>
            <a:r>
              <a:rPr lang="en-US" dirty="0"/>
              <a:t> weighing about 2.5 tons. It has been suggested that there are enough blocks in the three pyramids to build a 3-metre high. 0.3-metre-thick wall around France.</a:t>
            </a:r>
          </a:p>
          <a:p>
            <a:pPr marL="0" indent="0">
              <a:buNone/>
            </a:pPr>
            <a:r>
              <a:rPr lang="en-US" dirty="0"/>
              <a:t/>
            </a:r>
            <a:br>
              <a:rPr lang="en-US" dirty="0"/>
            </a:br>
            <a:r>
              <a:rPr lang="en-US" dirty="0"/>
              <a:t/>
            </a:r>
            <a:br>
              <a:rPr lang="en-US" dirty="0"/>
            </a:br>
            <a:endParaRPr lang="en-US" dirty="0"/>
          </a:p>
        </p:txBody>
      </p:sp>
      <p:pic>
        <p:nvPicPr>
          <p:cNvPr id="4" name="unit-16-reading-wy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03594" y="971610"/>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686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456" y="563752"/>
            <a:ext cx="10515600" cy="5974207"/>
          </a:xfrm>
        </p:spPr>
        <p:txBody>
          <a:bodyPr>
            <a:noAutofit/>
          </a:bodyPr>
          <a:lstStyle/>
          <a:p>
            <a:pPr marL="0" indent="0">
              <a:buNone/>
            </a:pPr>
            <a:r>
              <a:rPr lang="en-US" sz="2800" dirty="0"/>
              <a:t>Although it is not known how the blocks were put in place, several theories have been proposed. One theory involves the construction of a straight or spiral ramp that was raised as the construction proceeded. A second theory suggests that the blocks were lifted and placed using thousands of huge weight arms.</a:t>
            </a:r>
          </a:p>
          <a:p>
            <a:pPr marL="0" indent="0">
              <a:buNone/>
            </a:pPr>
            <a:r>
              <a:rPr lang="en-US" sz="2800" dirty="0"/>
              <a:t>Today, the Great Pyramid of Giza is enclosed, together with the other pyramids in the tourist region of the Giza Plateau on the west bank of the River Nile. Also in the area is the museum housing the mysterious Sun Boat, only discovered in 1954 near the south side of the pyramid. The boat is believed to have been used to carry the body of Khufu in his last journey on earth before being buried inside the pyramid.</a:t>
            </a:r>
          </a:p>
          <a:p>
            <a:endParaRPr lang="en-US" sz="2800" dirty="0"/>
          </a:p>
        </p:txBody>
      </p:sp>
    </p:spTree>
    <p:extLst>
      <p:ext uri="{BB962C8B-B14F-4D97-AF65-F5344CB8AC3E}">
        <p14:creationId xmlns:p14="http://schemas.microsoft.com/office/powerpoint/2010/main" val="2154306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185" y="83771"/>
            <a:ext cx="10515600" cy="1325563"/>
          </a:xfrm>
        </p:spPr>
        <p:txBody>
          <a:bodyPr>
            <a:normAutofit/>
          </a:bodyPr>
          <a:lstStyle/>
          <a:p>
            <a:r>
              <a:rPr lang="en-US" sz="4000" b="1" dirty="0"/>
              <a:t>Task 1.</a:t>
            </a:r>
            <a:r>
              <a:rPr lang="en-US" sz="4000" dirty="0"/>
              <a:t> </a:t>
            </a:r>
            <a:r>
              <a:rPr lang="en-US" sz="4000" b="1" dirty="0"/>
              <a:t>The words in the box all appear in the passage. Fill each blank with a suitable word</a:t>
            </a:r>
            <a:r>
              <a:rPr lang="en-US" sz="4000" b="1" dirty="0" smtClean="0"/>
              <a:t>.</a:t>
            </a:r>
            <a:endParaRPr lang="en-US" sz="4000" dirty="0"/>
          </a:p>
        </p:txBody>
      </p:sp>
      <p:sp>
        <p:nvSpPr>
          <p:cNvPr id="3" name="Content Placeholder 2"/>
          <p:cNvSpPr>
            <a:spLocks noGrp="1"/>
          </p:cNvSpPr>
          <p:nvPr>
            <p:ph idx="1"/>
          </p:nvPr>
        </p:nvSpPr>
        <p:spPr>
          <a:xfrm>
            <a:off x="158261" y="1919202"/>
            <a:ext cx="11966330" cy="4351338"/>
          </a:xfrm>
        </p:spPr>
        <p:txBody>
          <a:bodyPr>
            <a:normAutofit/>
          </a:bodyPr>
          <a:lstStyle/>
          <a:p>
            <a:pPr marL="514350" indent="-514350">
              <a:buAutoNum type="arabicPeriod"/>
            </a:pPr>
            <a:r>
              <a:rPr lang="en-US" sz="3200" dirty="0" smtClean="0"/>
              <a:t>Last </a:t>
            </a:r>
            <a:r>
              <a:rPr lang="en-US" sz="3200" dirty="0"/>
              <a:t>week we paid a visit to the </a:t>
            </a:r>
            <a:r>
              <a:rPr lang="en-US" sz="3200" b="1" dirty="0"/>
              <a:t>_______</a:t>
            </a:r>
            <a:r>
              <a:rPr lang="en-US" sz="3200" dirty="0"/>
              <a:t> of an unknown mandarin</a:t>
            </a:r>
            <a:r>
              <a:rPr lang="en-US" sz="3200" dirty="0" smtClean="0"/>
              <a:t>.</a:t>
            </a:r>
            <a:endParaRPr lang="en-US" sz="3200" dirty="0"/>
          </a:p>
          <a:p>
            <a:pPr marL="0" indent="0">
              <a:buNone/>
            </a:pPr>
            <a:r>
              <a:rPr lang="en-US" sz="3200" dirty="0"/>
              <a:t>2. The movie was about a </a:t>
            </a:r>
            <a:r>
              <a:rPr lang="en-US" sz="3200" b="1" dirty="0"/>
              <a:t>_______</a:t>
            </a:r>
            <a:r>
              <a:rPr lang="en-US" sz="3200" dirty="0"/>
              <a:t> of the world.</a:t>
            </a:r>
          </a:p>
          <a:p>
            <a:pPr marL="0" indent="0">
              <a:buNone/>
            </a:pPr>
            <a:r>
              <a:rPr lang="en-US" sz="3200" dirty="0"/>
              <a:t>3. A </a:t>
            </a:r>
            <a:r>
              <a:rPr lang="en-US" sz="3200" b="1" dirty="0"/>
              <a:t>_______</a:t>
            </a:r>
            <a:r>
              <a:rPr lang="en-US" sz="3200" dirty="0"/>
              <a:t> is needed at the exit and entrance for wheelchairs users</a:t>
            </a:r>
            <a:r>
              <a:rPr lang="en-US" sz="3200" dirty="0" smtClean="0"/>
              <a:t>.</a:t>
            </a:r>
          </a:p>
          <a:p>
            <a:pPr marL="0" indent="0">
              <a:buNone/>
            </a:pPr>
            <a:r>
              <a:rPr lang="en-US" sz="3200" dirty="0" smtClean="0"/>
              <a:t>4. The Queen's private </a:t>
            </a:r>
            <a:r>
              <a:rPr lang="en-US" sz="3200" b="1" dirty="0" smtClean="0"/>
              <a:t>_______</a:t>
            </a:r>
            <a:r>
              <a:rPr lang="en-US" sz="3200" dirty="0" smtClean="0"/>
              <a:t> is not opened to public.</a:t>
            </a:r>
          </a:p>
          <a:p>
            <a:pPr marL="0" indent="0">
              <a:buNone/>
            </a:pPr>
            <a:r>
              <a:rPr lang="en-US" sz="3200" dirty="0" smtClean="0"/>
              <a:t>5. It’s not known why </a:t>
            </a:r>
            <a:r>
              <a:rPr lang="en-US" sz="3200" dirty="0" err="1" smtClean="0"/>
              <a:t>Beson</a:t>
            </a:r>
            <a:r>
              <a:rPr lang="en-US" sz="3200" dirty="0" smtClean="0"/>
              <a:t> disappeared in </a:t>
            </a:r>
            <a:r>
              <a:rPr lang="en-US" sz="3200" b="1" dirty="0" smtClean="0"/>
              <a:t>_______</a:t>
            </a:r>
            <a:r>
              <a:rPr lang="en-US" sz="3200" dirty="0" smtClean="0"/>
              <a:t>    circumstances.</a:t>
            </a:r>
          </a:p>
          <a:p>
            <a:pPr marL="0" indent="0">
              <a:buNone/>
            </a:pPr>
            <a:r>
              <a:rPr lang="en-US" sz="3200" dirty="0" smtClean="0"/>
              <a:t>7. A snail’s shell is </a:t>
            </a:r>
            <a:r>
              <a:rPr lang="en-US" sz="3200" b="1" dirty="0" smtClean="0"/>
              <a:t>_______</a:t>
            </a:r>
            <a:r>
              <a:rPr lang="en-US" sz="3200" dirty="0" smtClean="0"/>
              <a:t> in form.</a:t>
            </a:r>
            <a:endParaRPr lang="en-US" sz="3200" dirty="0"/>
          </a:p>
        </p:txBody>
      </p:sp>
      <p:sp>
        <p:nvSpPr>
          <p:cNvPr id="4" name="TextBox 3"/>
          <p:cNvSpPr txBox="1"/>
          <p:nvPr/>
        </p:nvSpPr>
        <p:spPr>
          <a:xfrm>
            <a:off x="6015608" y="1876633"/>
            <a:ext cx="1079911" cy="584775"/>
          </a:xfrm>
          <a:prstGeom prst="rect">
            <a:avLst/>
          </a:prstGeom>
          <a:noFill/>
        </p:spPr>
        <p:txBody>
          <a:bodyPr wrap="none" rtlCol="0">
            <a:spAutoFit/>
          </a:bodyPr>
          <a:lstStyle/>
          <a:p>
            <a:r>
              <a:rPr lang="en-ID" sz="3200" dirty="0" smtClean="0">
                <a:solidFill>
                  <a:srgbClr val="FF0000"/>
                </a:solidFill>
              </a:rPr>
              <a:t>tomb</a:t>
            </a:r>
            <a:endParaRPr lang="en-US" sz="3200" dirty="0">
              <a:solidFill>
                <a:srgbClr val="FF0000"/>
              </a:solidFill>
            </a:endParaRPr>
          </a:p>
        </p:txBody>
      </p:sp>
      <p:sp>
        <p:nvSpPr>
          <p:cNvPr id="5" name="TextBox 4"/>
          <p:cNvSpPr txBox="1"/>
          <p:nvPr/>
        </p:nvSpPr>
        <p:spPr>
          <a:xfrm>
            <a:off x="4415287" y="2611211"/>
            <a:ext cx="1469698" cy="584775"/>
          </a:xfrm>
          <a:prstGeom prst="rect">
            <a:avLst/>
          </a:prstGeom>
          <a:noFill/>
        </p:spPr>
        <p:txBody>
          <a:bodyPr wrap="none" rtlCol="0">
            <a:spAutoFit/>
          </a:bodyPr>
          <a:lstStyle/>
          <a:p>
            <a:r>
              <a:rPr lang="en-ID" sz="3200" dirty="0" smtClean="0">
                <a:solidFill>
                  <a:srgbClr val="FF0000"/>
                </a:solidFill>
              </a:rPr>
              <a:t>wonder</a:t>
            </a:r>
            <a:endParaRPr lang="en-US" sz="3200" dirty="0">
              <a:solidFill>
                <a:srgbClr val="FF0000"/>
              </a:solidFill>
            </a:endParaRPr>
          </a:p>
        </p:txBody>
      </p:sp>
      <p:sp>
        <p:nvSpPr>
          <p:cNvPr id="6" name="TextBox 5"/>
          <p:cNvSpPr txBox="1"/>
          <p:nvPr/>
        </p:nvSpPr>
        <p:spPr>
          <a:xfrm>
            <a:off x="1138759" y="3217708"/>
            <a:ext cx="1061124" cy="584775"/>
          </a:xfrm>
          <a:prstGeom prst="rect">
            <a:avLst/>
          </a:prstGeom>
          <a:noFill/>
        </p:spPr>
        <p:txBody>
          <a:bodyPr wrap="none" rtlCol="0">
            <a:spAutoFit/>
          </a:bodyPr>
          <a:lstStyle/>
          <a:p>
            <a:r>
              <a:rPr lang="en-ID" sz="3200" dirty="0" smtClean="0">
                <a:solidFill>
                  <a:srgbClr val="FF0000"/>
                </a:solidFill>
              </a:rPr>
              <a:t>ramp</a:t>
            </a:r>
            <a:endParaRPr lang="en-US" sz="3200" dirty="0">
              <a:solidFill>
                <a:srgbClr val="FF0000"/>
              </a:solidFill>
            </a:endParaRPr>
          </a:p>
        </p:txBody>
      </p:sp>
      <p:sp>
        <p:nvSpPr>
          <p:cNvPr id="7" name="TextBox 6"/>
          <p:cNvSpPr txBox="1"/>
          <p:nvPr/>
        </p:nvSpPr>
        <p:spPr>
          <a:xfrm>
            <a:off x="3843043" y="3877390"/>
            <a:ext cx="1662635" cy="584775"/>
          </a:xfrm>
          <a:prstGeom prst="rect">
            <a:avLst/>
          </a:prstGeom>
          <a:noFill/>
        </p:spPr>
        <p:txBody>
          <a:bodyPr wrap="none" rtlCol="0">
            <a:spAutoFit/>
          </a:bodyPr>
          <a:lstStyle/>
          <a:p>
            <a:r>
              <a:rPr lang="en-ID" sz="3200" dirty="0" smtClean="0">
                <a:solidFill>
                  <a:srgbClr val="FF0000"/>
                </a:solidFill>
              </a:rPr>
              <a:t>chamber</a:t>
            </a:r>
            <a:endParaRPr lang="en-US" sz="3200" dirty="0">
              <a:solidFill>
                <a:srgbClr val="FF0000"/>
              </a:solidFill>
            </a:endParaRPr>
          </a:p>
        </p:txBody>
      </p:sp>
      <p:sp>
        <p:nvSpPr>
          <p:cNvPr id="8" name="TextBox 7"/>
          <p:cNvSpPr txBox="1"/>
          <p:nvPr/>
        </p:nvSpPr>
        <p:spPr>
          <a:xfrm>
            <a:off x="7095519" y="4486198"/>
            <a:ext cx="2010872" cy="584775"/>
          </a:xfrm>
          <a:prstGeom prst="rect">
            <a:avLst/>
          </a:prstGeom>
          <a:noFill/>
        </p:spPr>
        <p:txBody>
          <a:bodyPr wrap="none" rtlCol="0">
            <a:spAutoFit/>
          </a:bodyPr>
          <a:lstStyle/>
          <a:p>
            <a:r>
              <a:rPr lang="en-ID" sz="3200" dirty="0" smtClean="0">
                <a:solidFill>
                  <a:srgbClr val="FF0000"/>
                </a:solidFill>
              </a:rPr>
              <a:t>mysterious</a:t>
            </a:r>
            <a:endParaRPr lang="en-US" sz="3200" dirty="0">
              <a:solidFill>
                <a:srgbClr val="FF0000"/>
              </a:solidFill>
            </a:endParaRPr>
          </a:p>
        </p:txBody>
      </p:sp>
      <p:sp>
        <p:nvSpPr>
          <p:cNvPr id="9" name="TextBox 8"/>
          <p:cNvSpPr txBox="1"/>
          <p:nvPr/>
        </p:nvSpPr>
        <p:spPr>
          <a:xfrm>
            <a:off x="3333324" y="5251146"/>
            <a:ext cx="1081963" cy="584775"/>
          </a:xfrm>
          <a:prstGeom prst="rect">
            <a:avLst/>
          </a:prstGeom>
          <a:noFill/>
        </p:spPr>
        <p:txBody>
          <a:bodyPr wrap="none" rtlCol="0">
            <a:spAutoFit/>
          </a:bodyPr>
          <a:lstStyle/>
          <a:p>
            <a:r>
              <a:rPr lang="en-ID" sz="3200" dirty="0" smtClean="0">
                <a:solidFill>
                  <a:srgbClr val="FF0000"/>
                </a:solidFill>
              </a:rPr>
              <a:t>spiral</a:t>
            </a:r>
            <a:endParaRPr lang="en-US"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style.rotation</p:attrName>
                                        </p:attrNameLst>
                                      </p:cBhvr>
                                      <p:tavLst>
                                        <p:tav tm="0">
                                          <p:val>
                                            <p:fltVal val="90"/>
                                          </p:val>
                                        </p:tav>
                                        <p:tav tm="100000">
                                          <p:val>
                                            <p:fltVal val="0"/>
                                          </p:val>
                                        </p:tav>
                                      </p:tavLst>
                                    </p:anim>
                                    <p:animEffect transition="in" filter="fade">
                                      <p:cBhvr>
                                        <p:cTn id="31" dur="1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circle(in)">
                                      <p:cBhvr>
                                        <p:cTn id="36"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339" y="1"/>
            <a:ext cx="10515600" cy="984738"/>
          </a:xfrm>
        </p:spPr>
        <p:txBody>
          <a:bodyPr>
            <a:normAutofit/>
          </a:bodyPr>
          <a:lstStyle/>
          <a:p>
            <a:r>
              <a:rPr lang="en-US" sz="4000" b="1" dirty="0">
                <a:solidFill>
                  <a:srgbClr val="FF0000"/>
                </a:solidFill>
              </a:rPr>
              <a:t>Task 2. Answer the following questions.</a:t>
            </a:r>
          </a:p>
        </p:txBody>
      </p:sp>
      <p:sp>
        <p:nvSpPr>
          <p:cNvPr id="3" name="Content Placeholder 2"/>
          <p:cNvSpPr>
            <a:spLocks noGrp="1"/>
          </p:cNvSpPr>
          <p:nvPr>
            <p:ph idx="1"/>
          </p:nvPr>
        </p:nvSpPr>
        <p:spPr>
          <a:xfrm>
            <a:off x="114301" y="1078278"/>
            <a:ext cx="11922368" cy="5542329"/>
          </a:xfrm>
        </p:spPr>
        <p:txBody>
          <a:bodyPr>
            <a:noAutofit/>
          </a:bodyPr>
          <a:lstStyle/>
          <a:p>
            <a:pPr marL="0" indent="0">
              <a:buNone/>
            </a:pPr>
            <a:r>
              <a:rPr lang="en-US" sz="3200" dirty="0" smtClean="0">
                <a:solidFill>
                  <a:srgbClr val="FF0000"/>
                </a:solidFill>
              </a:rPr>
              <a:t>	1</a:t>
            </a:r>
            <a:r>
              <a:rPr lang="en-US" sz="3200" dirty="0">
                <a:solidFill>
                  <a:srgbClr val="FF0000"/>
                </a:solidFill>
              </a:rPr>
              <a:t>. Where is the Great Pyramid of Giza situated and when was it built</a:t>
            </a:r>
            <a:r>
              <a:rPr lang="en-US" sz="3200" dirty="0" smtClean="0">
                <a:solidFill>
                  <a:srgbClr val="FF0000"/>
                </a:solidFill>
              </a:rPr>
              <a:t>?</a:t>
            </a:r>
          </a:p>
          <a:p>
            <a:pPr marL="0" indent="0">
              <a:buNone/>
            </a:pPr>
            <a:r>
              <a:rPr lang="en-US" sz="3200" dirty="0" smtClean="0"/>
              <a:t>		It </a:t>
            </a:r>
            <a:r>
              <a:rPr lang="en-US" sz="3200" dirty="0"/>
              <a:t>is located on the west bank of the River Nile and it was built around the year 2560 B.C.</a:t>
            </a:r>
          </a:p>
          <a:p>
            <a:pPr marL="0" indent="0">
              <a:buNone/>
            </a:pPr>
            <a:r>
              <a:rPr lang="en-US" sz="3200" dirty="0" smtClean="0">
                <a:solidFill>
                  <a:srgbClr val="FF0000"/>
                </a:solidFill>
              </a:rPr>
              <a:t>		2</a:t>
            </a:r>
            <a:r>
              <a:rPr lang="en-US" sz="3200" dirty="0">
                <a:solidFill>
                  <a:srgbClr val="FF0000"/>
                </a:solidFill>
              </a:rPr>
              <a:t>. How high and large was the Great Pyramid of Giza</a:t>
            </a:r>
            <a:r>
              <a:rPr lang="en-US" sz="3200" dirty="0" smtClean="0">
                <a:solidFill>
                  <a:srgbClr val="FF0000"/>
                </a:solidFill>
              </a:rPr>
              <a:t>?</a:t>
            </a:r>
          </a:p>
          <a:p>
            <a:pPr marL="0" indent="0">
              <a:buNone/>
            </a:pPr>
            <a:r>
              <a:rPr lang="en-US" sz="3200" dirty="0" smtClean="0"/>
              <a:t>		It </a:t>
            </a:r>
            <a:r>
              <a:rPr lang="en-US" sz="3200" dirty="0"/>
              <a:t>was about 147 </a:t>
            </a:r>
            <a:r>
              <a:rPr lang="en-US" sz="3200" dirty="0" err="1"/>
              <a:t>metres</a:t>
            </a:r>
            <a:r>
              <a:rPr lang="en-US" sz="3200" dirty="0"/>
              <a:t> high on a base of 230 </a:t>
            </a:r>
            <a:r>
              <a:rPr lang="en-US" sz="3200" dirty="0" err="1"/>
              <a:t>metres</a:t>
            </a:r>
            <a:r>
              <a:rPr lang="en-US" sz="3200" dirty="0"/>
              <a:t> square</a:t>
            </a:r>
            <a:r>
              <a:rPr lang="en-US" sz="3200" dirty="0" smtClean="0"/>
              <a:t>.</a:t>
            </a:r>
          </a:p>
          <a:p>
            <a:pPr marL="0" indent="0">
              <a:buNone/>
            </a:pPr>
            <a:r>
              <a:rPr lang="en-US" sz="3200" dirty="0" smtClean="0">
                <a:solidFill>
                  <a:srgbClr val="FF0000"/>
                </a:solidFill>
              </a:rPr>
              <a:t>	3</a:t>
            </a:r>
            <a:r>
              <a:rPr lang="en-US" sz="3200" dirty="0">
                <a:solidFill>
                  <a:srgbClr val="FF0000"/>
                </a:solidFill>
              </a:rPr>
              <a:t>. What was the purpose of this huge stone Pyramid</a:t>
            </a:r>
            <a:r>
              <a:rPr lang="en-US" sz="3200" dirty="0" smtClean="0">
                <a:solidFill>
                  <a:srgbClr val="FF0000"/>
                </a:solidFill>
              </a:rPr>
              <a:t>?</a:t>
            </a:r>
            <a:r>
              <a:rPr lang="en-US" sz="3200" dirty="0"/>
              <a:t/>
            </a:r>
            <a:br>
              <a:rPr lang="en-US" sz="3200" dirty="0"/>
            </a:br>
            <a:r>
              <a:rPr lang="en-US" sz="3200" dirty="0" smtClean="0"/>
              <a:t>	The </a:t>
            </a:r>
            <a:r>
              <a:rPr lang="en-US" sz="3200" dirty="0"/>
              <a:t>purpose of this huge stone Pyramid was to serve as a tomb when </a:t>
            </a:r>
            <a:r>
              <a:rPr lang="en-US" sz="3200" dirty="0" smtClean="0"/>
              <a:t>	the </a:t>
            </a:r>
            <a:r>
              <a:rPr lang="en-US" sz="3200" dirty="0"/>
              <a:t>Egyptian Pharaoh Khufu died and to protect the burial chamber </a:t>
            </a:r>
            <a:r>
              <a:rPr lang="en-US" sz="3200" dirty="0" smtClean="0"/>
              <a:t>	from </a:t>
            </a:r>
            <a:r>
              <a:rPr lang="en-US" sz="3200" dirty="0"/>
              <a:t>the weather and from thieves who might try to steal the treasures </a:t>
            </a:r>
            <a:r>
              <a:rPr lang="en-US" sz="3200" dirty="0" smtClean="0"/>
              <a:t>	and </a:t>
            </a:r>
            <a:r>
              <a:rPr lang="en-US" sz="3200" dirty="0"/>
              <a:t>belongings there.</a:t>
            </a:r>
          </a:p>
          <a:p>
            <a:pPr marL="0" indent="0">
              <a:buNone/>
            </a:pPr>
            <a:r>
              <a:rPr lang="en-US" sz="3200" dirty="0"/>
              <a:t/>
            </a:r>
            <a:br>
              <a:rPr lang="en-US" sz="3200" dirty="0"/>
            </a:b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1339" y="1"/>
            <a:ext cx="10515600" cy="984738"/>
          </a:xfrm>
        </p:spPr>
        <p:txBody>
          <a:bodyPr>
            <a:normAutofit/>
          </a:bodyPr>
          <a:lstStyle/>
          <a:p>
            <a:r>
              <a:rPr lang="en-US" sz="4000" b="1" dirty="0">
                <a:solidFill>
                  <a:srgbClr val="FF0000"/>
                </a:solidFill>
              </a:rPr>
              <a:t>Task 2. Answer the following questions.</a:t>
            </a:r>
          </a:p>
        </p:txBody>
      </p:sp>
      <p:sp>
        <p:nvSpPr>
          <p:cNvPr id="3" name="Content Placeholder 2"/>
          <p:cNvSpPr>
            <a:spLocks noGrp="1"/>
          </p:cNvSpPr>
          <p:nvPr>
            <p:ph idx="1"/>
          </p:nvPr>
        </p:nvSpPr>
        <p:spPr>
          <a:xfrm>
            <a:off x="684159" y="794814"/>
            <a:ext cx="11620500" cy="5621460"/>
          </a:xfrm>
        </p:spPr>
        <p:txBody>
          <a:bodyPr>
            <a:noAutofit/>
          </a:bodyPr>
          <a:lstStyle/>
          <a:p>
            <a:pPr marL="0" indent="0">
              <a:buNone/>
            </a:pPr>
            <a:r>
              <a:rPr lang="en-US" sz="3600" dirty="0">
                <a:solidFill>
                  <a:srgbClr val="FF0000"/>
                </a:solidFill>
              </a:rPr>
              <a:t>4. How did the people of ancient Egypt build the Great Pyramid</a:t>
            </a:r>
            <a:r>
              <a:rPr lang="en-US" sz="3600" dirty="0" smtClean="0">
                <a:solidFill>
                  <a:srgbClr val="FF0000"/>
                </a:solidFill>
              </a:rPr>
              <a:t>?</a:t>
            </a:r>
          </a:p>
          <a:p>
            <a:pPr marL="0" indent="0">
              <a:buNone/>
            </a:pPr>
            <a:r>
              <a:rPr lang="en-US" sz="3600" dirty="0" smtClean="0"/>
              <a:t>It </a:t>
            </a:r>
            <a:r>
              <a:rPr lang="en-US" sz="3600" dirty="0"/>
              <a:t>is thought that the ancient Egyptian used straight or spiral ramps/or huge weight arms to lift and place the blocks of stone.</a:t>
            </a:r>
          </a:p>
          <a:p>
            <a:pPr marL="0" indent="0">
              <a:buNone/>
            </a:pPr>
            <a:r>
              <a:rPr lang="en-US" sz="3600" dirty="0">
                <a:solidFill>
                  <a:srgbClr val="FF0000"/>
                </a:solidFill>
              </a:rPr>
              <a:t>5. According to the passage, what is the boat believed to have been used </a:t>
            </a:r>
            <a:r>
              <a:rPr lang="en-US" sz="3600" dirty="0" smtClean="0">
                <a:solidFill>
                  <a:srgbClr val="FF0000"/>
                </a:solidFill>
              </a:rPr>
              <a:t>for?</a:t>
            </a:r>
          </a:p>
          <a:p>
            <a:pPr marL="0" indent="0">
              <a:buNone/>
            </a:pPr>
            <a:r>
              <a:rPr lang="en-US" sz="3600" dirty="0" smtClean="0"/>
              <a:t>The </a:t>
            </a:r>
            <a:r>
              <a:rPr lang="en-US" sz="3600" dirty="0"/>
              <a:t>boat is believed to have been used to carry the body of Khufu in his last journey on earth before being buried inside the pyramid.</a:t>
            </a:r>
          </a:p>
          <a:p>
            <a:pPr marL="0" indent="0">
              <a:buNone/>
            </a:pP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906" y="338748"/>
            <a:ext cx="11934093" cy="1325563"/>
          </a:xfrm>
        </p:spPr>
        <p:txBody>
          <a:bodyPr>
            <a:normAutofit fontScale="90000"/>
          </a:bodyPr>
          <a:lstStyle/>
          <a:p>
            <a:r>
              <a:rPr lang="en-US" b="1" dirty="0">
                <a:solidFill>
                  <a:srgbClr val="FF0000"/>
                </a:solidFill>
              </a:rPr>
              <a:t>Task 3. Scan the text and say what the following words refer to. </a:t>
            </a:r>
          </a:p>
        </p:txBody>
      </p:sp>
      <p:sp>
        <p:nvSpPr>
          <p:cNvPr id="3" name="Content Placeholder 2"/>
          <p:cNvSpPr>
            <a:spLocks noGrp="1"/>
          </p:cNvSpPr>
          <p:nvPr>
            <p:ph idx="1"/>
          </p:nvPr>
        </p:nvSpPr>
        <p:spPr>
          <a:xfrm>
            <a:off x="424815" y="1737995"/>
            <a:ext cx="10515600" cy="3475355"/>
          </a:xfrm>
        </p:spPr>
        <p:txBody>
          <a:bodyPr/>
          <a:lstStyle/>
          <a:p>
            <a:pPr marL="0" indent="0">
              <a:buNone/>
            </a:pPr>
            <a:r>
              <a:rPr lang="en-US" sz="4000" dirty="0"/>
              <a:t>1. who (line 4) _________.</a:t>
            </a:r>
          </a:p>
          <a:p>
            <a:pPr marL="0" indent="0">
              <a:buNone/>
            </a:pPr>
            <a:r>
              <a:rPr lang="en-US" sz="4000" dirty="0"/>
              <a:t>2. it (line 8) _________.</a:t>
            </a:r>
          </a:p>
          <a:p>
            <a:pPr marL="0" indent="0">
              <a:buNone/>
            </a:pPr>
            <a:r>
              <a:rPr lang="en-US" sz="4000" dirty="0"/>
              <a:t>3. it (line 9) _________.</a:t>
            </a:r>
          </a:p>
          <a:p>
            <a:pPr marL="0" indent="0">
              <a:buNone/>
            </a:pPr>
            <a:r>
              <a:rPr lang="en-US" sz="4000" dirty="0"/>
              <a:t>4. each (line 12) _________.</a:t>
            </a:r>
          </a:p>
          <a:p>
            <a:pPr marL="0" indent="0">
              <a:buNone/>
            </a:pP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6247" y="773479"/>
            <a:ext cx="11896090" cy="5178425"/>
          </a:xfrm>
        </p:spPr>
        <p:txBody>
          <a:bodyPr>
            <a:normAutofit fontScale="92500" lnSpcReduction="10000"/>
          </a:bodyPr>
          <a:lstStyle/>
          <a:p>
            <a:pPr marL="0" indent="0">
              <a:buNone/>
            </a:pPr>
            <a:r>
              <a:rPr lang="en-US" sz="4800" dirty="0">
                <a:ln/>
                <a:solidFill>
                  <a:schemeClr val="tx1"/>
                </a:solidFill>
                <a:effectLst>
                  <a:outerShdw blurRad="38100" dist="19050" dir="2700000" algn="tl" rotWithShape="0">
                    <a:schemeClr val="dk1">
                      <a:alpha val="40000"/>
                    </a:schemeClr>
                  </a:outerShdw>
                </a:effectLst>
              </a:rPr>
              <a:t>1. who (line 4) refers to </a:t>
            </a:r>
            <a:r>
              <a:rPr lang="en-US" sz="4800" dirty="0">
                <a:ln/>
                <a:solidFill>
                  <a:srgbClr val="FF0000"/>
                </a:solidFill>
                <a:effectLst>
                  <a:outerShdw blurRad="38100" dist="19050" dir="2700000" algn="tl" rotWithShape="0">
                    <a:schemeClr val="dk1">
                      <a:alpha val="40000"/>
                    </a:schemeClr>
                  </a:outerShdw>
                </a:effectLst>
              </a:rPr>
              <a:t>the thieves.</a:t>
            </a:r>
            <a:endParaRPr lang="en-US" sz="4800" dirty="0">
              <a:ln/>
              <a:solidFill>
                <a:schemeClr val="tx1"/>
              </a:solidFill>
              <a:effectLst>
                <a:outerShdw blurRad="38100" dist="19050" dir="2700000" algn="tl" rotWithShape="0">
                  <a:schemeClr val="dk1">
                    <a:alpha val="40000"/>
                  </a:schemeClr>
                </a:outerShdw>
              </a:effectLst>
            </a:endParaRPr>
          </a:p>
          <a:p>
            <a:pPr marL="0" indent="0">
              <a:buNone/>
            </a:pPr>
            <a:r>
              <a:rPr lang="en-US" sz="4800" dirty="0">
                <a:ln/>
                <a:solidFill>
                  <a:schemeClr val="tx1"/>
                </a:solidFill>
                <a:effectLst>
                  <a:outerShdw blurRad="38100" dist="19050" dir="2700000" algn="tl" rotWithShape="0">
                    <a:schemeClr val="dk1">
                      <a:alpha val="40000"/>
                    </a:schemeClr>
                  </a:outerShdw>
                </a:effectLst>
              </a:rPr>
              <a:t>2. it (line 8) refers to </a:t>
            </a:r>
            <a:r>
              <a:rPr lang="en-US" sz="4800" dirty="0">
                <a:ln/>
                <a:solidFill>
                  <a:srgbClr val="FF0000"/>
                </a:solidFill>
                <a:effectLst>
                  <a:outerShdw blurRad="38100" dist="19050" dir="2700000" algn="tl" rotWithShape="0">
                    <a:schemeClr val="dk1">
                      <a:alpha val="40000"/>
                    </a:schemeClr>
                  </a:outerShdw>
                </a:effectLst>
              </a:rPr>
              <a:t>the Great Pyramid</a:t>
            </a:r>
            <a:r>
              <a:rPr lang="en-US" sz="4800" dirty="0">
                <a:ln/>
                <a:solidFill>
                  <a:schemeClr val="tx1"/>
                </a:solidFill>
                <a:effectLst>
                  <a:outerShdw blurRad="38100" dist="19050" dir="2700000" algn="tl" rotWithShape="0">
                    <a:schemeClr val="dk1">
                      <a:alpha val="40000"/>
                    </a:schemeClr>
                  </a:outerShdw>
                </a:effectLst>
              </a:rPr>
              <a:t>.</a:t>
            </a:r>
          </a:p>
          <a:p>
            <a:pPr marL="0" indent="0">
              <a:buNone/>
            </a:pPr>
            <a:r>
              <a:rPr lang="en-US" sz="4800" dirty="0">
                <a:ln/>
                <a:solidFill>
                  <a:schemeClr val="tx1"/>
                </a:solidFill>
                <a:effectLst>
                  <a:outerShdw blurRad="38100" dist="19050" dir="2700000" algn="tl" rotWithShape="0">
                    <a:schemeClr val="dk1">
                      <a:alpha val="40000"/>
                    </a:schemeClr>
                  </a:outerShdw>
                </a:effectLst>
              </a:rPr>
              <a:t>3. it (line 9) refers to </a:t>
            </a:r>
            <a:r>
              <a:rPr lang="en-US" sz="4800" dirty="0">
                <a:ln/>
                <a:solidFill>
                  <a:srgbClr val="FF0000"/>
                </a:solidFill>
                <a:effectLst>
                  <a:outerShdw blurRad="38100" dist="19050" dir="2700000" algn="tl" rotWithShape="0">
                    <a:schemeClr val="dk1">
                      <a:alpha val="40000"/>
                    </a:schemeClr>
                  </a:outerShdw>
                </a:effectLst>
              </a:rPr>
              <a:t>the Great Pyramid.</a:t>
            </a:r>
            <a:endParaRPr lang="en-US" sz="4800" dirty="0">
              <a:ln/>
              <a:solidFill>
                <a:schemeClr val="tx1"/>
              </a:solidFill>
              <a:effectLst>
                <a:outerShdw blurRad="38100" dist="19050" dir="2700000" algn="tl" rotWithShape="0">
                  <a:schemeClr val="dk1">
                    <a:alpha val="40000"/>
                  </a:schemeClr>
                </a:outerShdw>
              </a:effectLst>
            </a:endParaRPr>
          </a:p>
          <a:p>
            <a:pPr marL="0" indent="0">
              <a:buNone/>
            </a:pPr>
            <a:r>
              <a:rPr lang="en-US" sz="4800" dirty="0">
                <a:ln/>
                <a:solidFill>
                  <a:schemeClr val="tx1"/>
                </a:solidFill>
                <a:effectLst>
                  <a:outerShdw blurRad="38100" dist="19050" dir="2700000" algn="tl" rotWithShape="0">
                    <a:schemeClr val="dk1">
                      <a:alpha val="40000"/>
                    </a:schemeClr>
                  </a:outerShdw>
                </a:effectLst>
              </a:rPr>
              <a:t>4. each (line 12)</a:t>
            </a:r>
            <a:r>
              <a:rPr lang="en-US" sz="4800" b="1" dirty="0">
                <a:ln/>
                <a:solidFill>
                  <a:schemeClr val="tx1"/>
                </a:solidFill>
                <a:effectLst>
                  <a:outerShdw blurRad="38100" dist="19050" dir="2700000" algn="tl" rotWithShape="0">
                    <a:schemeClr val="dk1">
                      <a:alpha val="40000"/>
                    </a:schemeClr>
                  </a:outerShdw>
                </a:effectLst>
              </a:rPr>
              <a:t> </a:t>
            </a:r>
            <a:r>
              <a:rPr lang="en-US" sz="4800" dirty="0">
                <a:ln/>
                <a:solidFill>
                  <a:schemeClr val="tx1"/>
                </a:solidFill>
                <a:effectLst>
                  <a:outerShdw blurRad="38100" dist="19050" dir="2700000" algn="tl" rotWithShape="0">
                    <a:schemeClr val="dk1">
                      <a:alpha val="40000"/>
                    </a:schemeClr>
                  </a:outerShdw>
                </a:effectLst>
              </a:rPr>
              <a:t>refers to </a:t>
            </a:r>
            <a:r>
              <a:rPr lang="en-US" sz="4800" dirty="0">
                <a:ln/>
                <a:solidFill>
                  <a:srgbClr val="FF0000"/>
                </a:solidFill>
                <a:effectLst>
                  <a:outerShdw blurRad="38100" dist="19050" dir="2700000" algn="tl" rotWithShape="0">
                    <a:schemeClr val="dk1">
                      <a:alpha val="40000"/>
                    </a:schemeClr>
                  </a:outerShdw>
                </a:effectLst>
              </a:rPr>
              <a:t>the block of stone.</a:t>
            </a:r>
            <a:endParaRPr lang="en-US" sz="4800" dirty="0"/>
          </a:p>
          <a:p>
            <a:pPr marL="0" indent="0">
              <a:buNone/>
            </a:pPr>
            <a:r>
              <a:rPr lang="en-US" sz="4800" dirty="0"/>
              <a:t/>
            </a:r>
            <a:br>
              <a:rPr lang="en-US" sz="4800" dirty="0"/>
            </a:br>
            <a:r>
              <a:rPr lang="en-US" sz="4800" dirty="0"/>
              <a:t/>
            </a:r>
            <a:br>
              <a:rPr lang="en-US" sz="4800" dirty="0"/>
            </a:br>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644445"/>
          </a:xfrm>
        </p:spPr>
        <p:txBody>
          <a:bodyPr>
            <a:noAutofit/>
          </a:bodyPr>
          <a:lstStyle/>
          <a:p>
            <a:r>
              <a:rPr lang="en-US" sz="6000" b="1" dirty="0" smtClean="0">
                <a:solidFill>
                  <a:srgbClr val="7030A0"/>
                </a:solidFill>
              </a:rPr>
              <a:t>Game: Around the world</a:t>
            </a:r>
            <a:endParaRPr lang="en-US" sz="6000" b="1" dirty="0">
              <a:solidFill>
                <a:srgbClr val="7030A0"/>
              </a:solidFill>
            </a:endParaRPr>
          </a:p>
        </p:txBody>
      </p:sp>
      <p:sp>
        <p:nvSpPr>
          <p:cNvPr id="3" name="Content Placeholder 2"/>
          <p:cNvSpPr>
            <a:spLocks noGrp="1"/>
          </p:cNvSpPr>
          <p:nvPr>
            <p:ph idx="1"/>
          </p:nvPr>
        </p:nvSpPr>
        <p:spPr>
          <a:xfrm>
            <a:off x="1374532" y="1835962"/>
            <a:ext cx="9601196" cy="3318936"/>
          </a:xfrm>
        </p:spPr>
        <p:txBody>
          <a:bodyPr>
            <a:normAutofit/>
          </a:bodyPr>
          <a:lstStyle/>
          <a:p>
            <a:pPr marL="0" indent="0">
              <a:buNone/>
            </a:pPr>
            <a:r>
              <a:rPr lang="en-US" sz="4000" dirty="0" smtClean="0">
                <a:solidFill>
                  <a:srgbClr val="FF0000"/>
                </a:solidFill>
              </a:rPr>
              <a:t>Rule: Look at the pictures and guess the places</a:t>
            </a:r>
            <a:endParaRPr lang="en-US" sz="4000"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629" y="2770674"/>
            <a:ext cx="2965047" cy="203505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8654" y="2770674"/>
            <a:ext cx="3487944" cy="2035053"/>
          </a:xfrm>
          <a:prstGeom prst="rect">
            <a:avLst/>
          </a:prstGeom>
        </p:spPr>
      </p:pic>
      <p:sp>
        <p:nvSpPr>
          <p:cNvPr id="8" name="TextBox 7"/>
          <p:cNvSpPr txBox="1"/>
          <p:nvPr/>
        </p:nvSpPr>
        <p:spPr>
          <a:xfrm>
            <a:off x="776656" y="5094108"/>
            <a:ext cx="4455707" cy="646331"/>
          </a:xfrm>
          <a:prstGeom prst="rect">
            <a:avLst/>
          </a:prstGeom>
          <a:noFill/>
        </p:spPr>
        <p:txBody>
          <a:bodyPr wrap="none" rtlCol="0">
            <a:spAutoFit/>
          </a:bodyPr>
          <a:lstStyle/>
          <a:p>
            <a:r>
              <a:rPr lang="en-US" sz="3600" dirty="0" smtClean="0"/>
              <a:t>The great wall of China</a:t>
            </a:r>
            <a:endParaRPr lang="en-US" sz="3600" dirty="0"/>
          </a:p>
        </p:txBody>
      </p:sp>
      <p:sp>
        <p:nvSpPr>
          <p:cNvPr id="9" name="TextBox 8"/>
          <p:cNvSpPr txBox="1"/>
          <p:nvPr/>
        </p:nvSpPr>
        <p:spPr>
          <a:xfrm>
            <a:off x="8204887" y="5093726"/>
            <a:ext cx="3006913" cy="707886"/>
          </a:xfrm>
          <a:prstGeom prst="rect">
            <a:avLst/>
          </a:prstGeom>
          <a:noFill/>
        </p:spPr>
        <p:txBody>
          <a:bodyPr wrap="none" rtlCol="0">
            <a:spAutoFit/>
          </a:bodyPr>
          <a:lstStyle/>
          <a:p>
            <a:r>
              <a:rPr lang="en-US" sz="4000" dirty="0" smtClean="0"/>
              <a:t>Machu Picchu</a:t>
            </a:r>
            <a:endParaRPr lang="en-US" sz="4000" dirty="0"/>
          </a:p>
        </p:txBody>
      </p:sp>
    </p:spTree>
    <p:extLst>
      <p:ext uri="{BB962C8B-B14F-4D97-AF65-F5344CB8AC3E}">
        <p14:creationId xmlns:p14="http://schemas.microsoft.com/office/powerpoint/2010/main" val="337418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6492" y="1400173"/>
            <a:ext cx="2819400" cy="161925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524" y="1333498"/>
            <a:ext cx="2609850" cy="17526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1874" y="1431099"/>
            <a:ext cx="2705100" cy="16859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2524" y="3882495"/>
            <a:ext cx="3967528" cy="16002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6586" y="3781237"/>
            <a:ext cx="3966067" cy="1514475"/>
          </a:xfrm>
          <a:prstGeom prst="rect">
            <a:avLst/>
          </a:prstGeom>
        </p:spPr>
      </p:pic>
      <p:sp>
        <p:nvSpPr>
          <p:cNvPr id="3" name="TextBox 2"/>
          <p:cNvSpPr txBox="1"/>
          <p:nvPr/>
        </p:nvSpPr>
        <p:spPr>
          <a:xfrm>
            <a:off x="736357" y="3336209"/>
            <a:ext cx="3172022" cy="461665"/>
          </a:xfrm>
          <a:prstGeom prst="rect">
            <a:avLst/>
          </a:prstGeom>
          <a:noFill/>
        </p:spPr>
        <p:txBody>
          <a:bodyPr wrap="none" rtlCol="0">
            <a:spAutoFit/>
          </a:bodyPr>
          <a:lstStyle/>
          <a:p>
            <a:r>
              <a:rPr lang="en-ID" sz="2400" dirty="0" smtClean="0"/>
              <a:t>The Great Wall of China</a:t>
            </a:r>
            <a:endParaRPr lang="en-US" sz="2400" dirty="0"/>
          </a:p>
        </p:txBody>
      </p:sp>
      <p:sp>
        <p:nvSpPr>
          <p:cNvPr id="5" name="TextBox 4"/>
          <p:cNvSpPr txBox="1"/>
          <p:nvPr/>
        </p:nvSpPr>
        <p:spPr>
          <a:xfrm>
            <a:off x="4559806" y="3336209"/>
            <a:ext cx="2632772" cy="461665"/>
          </a:xfrm>
          <a:prstGeom prst="rect">
            <a:avLst/>
          </a:prstGeom>
          <a:noFill/>
        </p:spPr>
        <p:txBody>
          <a:bodyPr wrap="none" rtlCol="0">
            <a:spAutoFit/>
          </a:bodyPr>
          <a:lstStyle/>
          <a:p>
            <a:r>
              <a:rPr lang="en-ID" sz="2400" dirty="0" smtClean="0"/>
              <a:t>Christ the Redeemer</a:t>
            </a:r>
            <a:endParaRPr lang="en-US" sz="2400" dirty="0"/>
          </a:p>
        </p:txBody>
      </p:sp>
      <p:sp>
        <p:nvSpPr>
          <p:cNvPr id="10" name="TextBox 9"/>
          <p:cNvSpPr txBox="1"/>
          <p:nvPr/>
        </p:nvSpPr>
        <p:spPr>
          <a:xfrm>
            <a:off x="9108183" y="3336209"/>
            <a:ext cx="1510350" cy="461665"/>
          </a:xfrm>
          <a:prstGeom prst="rect">
            <a:avLst/>
          </a:prstGeom>
          <a:noFill/>
        </p:spPr>
        <p:txBody>
          <a:bodyPr wrap="none" rtlCol="0">
            <a:spAutoFit/>
          </a:bodyPr>
          <a:lstStyle/>
          <a:p>
            <a:r>
              <a:rPr lang="en-ID" sz="2400" dirty="0" err="1" smtClean="0"/>
              <a:t>Colosse</a:t>
            </a:r>
            <a:r>
              <a:rPr lang="vi-VN" sz="2400" dirty="0" smtClean="0"/>
              <a:t>um</a:t>
            </a:r>
            <a:endParaRPr lang="en-US" sz="2400" dirty="0"/>
          </a:p>
        </p:txBody>
      </p:sp>
      <p:sp>
        <p:nvSpPr>
          <p:cNvPr id="11" name="TextBox 10"/>
          <p:cNvSpPr txBox="1"/>
          <p:nvPr/>
        </p:nvSpPr>
        <p:spPr>
          <a:xfrm>
            <a:off x="2427449" y="5698810"/>
            <a:ext cx="1366977" cy="461665"/>
          </a:xfrm>
          <a:prstGeom prst="rect">
            <a:avLst/>
          </a:prstGeom>
          <a:noFill/>
        </p:spPr>
        <p:txBody>
          <a:bodyPr wrap="none" rtlCol="0">
            <a:spAutoFit/>
          </a:bodyPr>
          <a:lstStyle/>
          <a:p>
            <a:r>
              <a:rPr lang="en-ID" sz="2400" dirty="0" smtClean="0"/>
              <a:t>Taj Mahal</a:t>
            </a:r>
            <a:endParaRPr lang="en-US" sz="2400" dirty="0"/>
          </a:p>
        </p:txBody>
      </p:sp>
      <p:sp>
        <p:nvSpPr>
          <p:cNvPr id="12" name="TextBox 11"/>
          <p:cNvSpPr txBox="1"/>
          <p:nvPr/>
        </p:nvSpPr>
        <p:spPr>
          <a:xfrm>
            <a:off x="7735252" y="5595861"/>
            <a:ext cx="1928733" cy="461665"/>
          </a:xfrm>
          <a:prstGeom prst="rect">
            <a:avLst/>
          </a:prstGeom>
          <a:noFill/>
        </p:spPr>
        <p:txBody>
          <a:bodyPr wrap="none" rtlCol="0">
            <a:spAutoFit/>
          </a:bodyPr>
          <a:lstStyle/>
          <a:p>
            <a:r>
              <a:rPr lang="en-ID" sz="2400" dirty="0" smtClean="0"/>
              <a:t>Giza Pyramids</a:t>
            </a:r>
            <a:endParaRPr lang="en-US" sz="2400" dirty="0"/>
          </a:p>
        </p:txBody>
      </p:sp>
      <p:sp>
        <p:nvSpPr>
          <p:cNvPr id="14" name="Title 1"/>
          <p:cNvSpPr>
            <a:spLocks noGrp="1"/>
          </p:cNvSpPr>
          <p:nvPr>
            <p:ph type="title"/>
          </p:nvPr>
        </p:nvSpPr>
        <p:spPr>
          <a:xfrm>
            <a:off x="893156" y="263256"/>
            <a:ext cx="9601196" cy="998432"/>
          </a:xfrm>
        </p:spPr>
        <p:txBody>
          <a:bodyPr>
            <a:normAutofit fontScale="90000"/>
          </a:bodyPr>
          <a:lstStyle/>
          <a:p>
            <a:r>
              <a:rPr lang="en-US" i="1" dirty="0"/>
              <a:t>Which of the wonders of the world do you prefer and why?</a:t>
            </a:r>
            <a:endParaRPr lang="en-US" dirty="0"/>
          </a:p>
        </p:txBody>
      </p:sp>
    </p:spTree>
    <p:extLst>
      <p:ext uri="{BB962C8B-B14F-4D97-AF65-F5344CB8AC3E}">
        <p14:creationId xmlns:p14="http://schemas.microsoft.com/office/powerpoint/2010/main" val="27034994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FF0000"/>
                </a:solidFill>
              </a:rPr>
              <a:t>HOMEWORK</a:t>
            </a:r>
            <a:endParaRPr lang="en-US" sz="6000" dirty="0">
              <a:solidFill>
                <a:srgbClr val="FF0000"/>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altLang="x-none" sz="4000" dirty="0">
                <a:latin typeface=".VnTime" panose="020B7200000000000000" pitchFamily="34" charset="0"/>
                <a:cs typeface="Calibri" panose="020F0502020204030204" pitchFamily="34" charset="0"/>
              </a:rPr>
              <a:t>Learn by heart vocabulary</a:t>
            </a:r>
            <a:r>
              <a:rPr lang="vi-VN" altLang="en-US" sz="4000" dirty="0">
                <a:cs typeface="Calibri" panose="020F0502020204030204" pitchFamily="34" charset="0"/>
              </a:rPr>
              <a:t>.</a:t>
            </a:r>
            <a:endParaRPr lang="en-US" altLang="x-none" sz="4000" dirty="0">
              <a:latin typeface=".VnTime" panose="020B7200000000000000" pitchFamily="34" charset="0"/>
              <a:cs typeface="Calibri" panose="020F0502020204030204" pitchFamily="34" charset="0"/>
            </a:endParaRPr>
          </a:p>
          <a:p>
            <a:pPr>
              <a:buFont typeface="Wingdings" panose="05000000000000000000" pitchFamily="2" charset="2"/>
              <a:buChar char="§"/>
            </a:pPr>
            <a:r>
              <a:rPr lang="vi-VN" altLang="x-none" sz="4000" dirty="0">
                <a:cs typeface="Calibri" panose="020F0502020204030204" pitchFamily="34" charset="0"/>
              </a:rPr>
              <a:t>T</a:t>
            </a:r>
            <a:r>
              <a:rPr lang="en-US" altLang="x-none" sz="4000" dirty="0" err="1" smtClean="0">
                <a:latin typeface=".VnTime" panose="020B7200000000000000" pitchFamily="34" charset="0"/>
                <a:cs typeface="Calibri" panose="020F0502020204030204" pitchFamily="34" charset="0"/>
              </a:rPr>
              <a:t>ranslate</a:t>
            </a:r>
            <a:r>
              <a:rPr lang="en-US" altLang="x-none" sz="4000" dirty="0" smtClean="0">
                <a:latin typeface=".VnTime" panose="020B7200000000000000" pitchFamily="34" charset="0"/>
                <a:cs typeface="Calibri" panose="020F0502020204030204" pitchFamily="34" charset="0"/>
              </a:rPr>
              <a:t> </a:t>
            </a:r>
            <a:r>
              <a:rPr lang="en-US" altLang="x-none" sz="4000" dirty="0">
                <a:latin typeface=".VnTime" panose="020B7200000000000000" pitchFamily="34" charset="0"/>
                <a:cs typeface="Calibri" panose="020F0502020204030204" pitchFamily="34" charset="0"/>
              </a:rPr>
              <a:t>the text into Vietnamese</a:t>
            </a:r>
            <a:r>
              <a:rPr lang="en-US" altLang="x-none" sz="4000" dirty="0" smtClean="0">
                <a:latin typeface=".VnTime" panose="020B7200000000000000" pitchFamily="34" charset="0"/>
                <a:cs typeface="Calibri" panose="020F0502020204030204" pitchFamily="34" charset="0"/>
              </a:rPr>
              <a:t>.</a:t>
            </a:r>
            <a:endParaRPr lang="vi-VN" altLang="x-none" sz="4000" dirty="0" smtClean="0">
              <a:cs typeface="Calibri" panose="020F0502020204030204" pitchFamily="34" charset="0"/>
            </a:endParaRPr>
          </a:p>
          <a:p>
            <a:pPr>
              <a:buFont typeface="Wingdings" panose="05000000000000000000" pitchFamily="2" charset="2"/>
              <a:buChar char="§"/>
            </a:pPr>
            <a:r>
              <a:rPr lang="vi-VN" sz="4000" dirty="0" smtClean="0">
                <a:cs typeface="Calibri" panose="020F0502020204030204" pitchFamily="34" charset="0"/>
              </a:rPr>
              <a:t>Prepare the new lesson: Speaking lesson</a:t>
            </a:r>
            <a:endParaRPr lang="en-US" sz="4000" dirty="0">
              <a:latin typeface=".VnTime" panose="020B7200000000000000" pitchFamily="34" charset="0"/>
              <a:cs typeface="Calibri" panose="020F0502020204030204" pitchFamily="34" charset="0"/>
            </a:endParaRPr>
          </a:p>
        </p:txBody>
      </p:sp>
    </p:spTree>
    <p:extLst>
      <p:ext uri="{BB962C8B-B14F-4D97-AF65-F5344CB8AC3E}">
        <p14:creationId xmlns:p14="http://schemas.microsoft.com/office/powerpoint/2010/main" val="82964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9125" y="3824304"/>
            <a:ext cx="3298642" cy="243235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667" y="3814268"/>
            <a:ext cx="3432587" cy="243235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8634" y="627991"/>
            <a:ext cx="3604003" cy="2526568"/>
          </a:xfrm>
          <a:prstGeom prst="rect">
            <a:avLst/>
          </a:prstGeom>
        </p:spPr>
      </p:pic>
      <p:sp>
        <p:nvSpPr>
          <p:cNvPr id="14" name="TextBox 13"/>
          <p:cNvSpPr txBox="1"/>
          <p:nvPr/>
        </p:nvSpPr>
        <p:spPr>
          <a:xfrm>
            <a:off x="8654483" y="4430280"/>
            <a:ext cx="3573158" cy="1200329"/>
          </a:xfrm>
          <a:prstGeom prst="rect">
            <a:avLst/>
          </a:prstGeom>
          <a:noFill/>
        </p:spPr>
        <p:txBody>
          <a:bodyPr wrap="none" rtlCol="0">
            <a:spAutoFit/>
          </a:bodyPr>
          <a:lstStyle/>
          <a:p>
            <a:r>
              <a:rPr lang="en-US" sz="3600" dirty="0"/>
              <a:t>Roman Colosseum</a:t>
            </a:r>
          </a:p>
          <a:p>
            <a:endParaRPr lang="en-US" sz="3600" dirty="0"/>
          </a:p>
        </p:txBody>
      </p:sp>
      <p:sp>
        <p:nvSpPr>
          <p:cNvPr id="15" name="TextBox 14"/>
          <p:cNvSpPr txBox="1"/>
          <p:nvPr/>
        </p:nvSpPr>
        <p:spPr>
          <a:xfrm>
            <a:off x="1546205" y="3019158"/>
            <a:ext cx="1098634" cy="1200329"/>
          </a:xfrm>
          <a:prstGeom prst="rect">
            <a:avLst/>
          </a:prstGeom>
          <a:noFill/>
        </p:spPr>
        <p:txBody>
          <a:bodyPr wrap="none" rtlCol="0">
            <a:spAutoFit/>
          </a:bodyPr>
          <a:lstStyle/>
          <a:p>
            <a:r>
              <a:rPr lang="en-US" sz="3600" dirty="0"/>
              <a:t>Petra</a:t>
            </a:r>
          </a:p>
          <a:p>
            <a:endParaRPr lang="en-US" sz="3600" dirty="0"/>
          </a:p>
        </p:txBody>
      </p:sp>
      <p:sp>
        <p:nvSpPr>
          <p:cNvPr id="16" name="TextBox 15"/>
          <p:cNvSpPr txBox="1"/>
          <p:nvPr/>
        </p:nvSpPr>
        <p:spPr>
          <a:xfrm>
            <a:off x="7660588" y="1284485"/>
            <a:ext cx="3972306" cy="1200329"/>
          </a:xfrm>
          <a:prstGeom prst="rect">
            <a:avLst/>
          </a:prstGeom>
          <a:noFill/>
        </p:spPr>
        <p:txBody>
          <a:bodyPr wrap="none" rtlCol="0">
            <a:spAutoFit/>
          </a:bodyPr>
          <a:lstStyle/>
          <a:p>
            <a:r>
              <a:rPr lang="en-US" sz="3600" dirty="0"/>
              <a:t>Christ the Redeemer </a:t>
            </a:r>
          </a:p>
          <a:p>
            <a:endParaRPr lang="en-US" sz="3600" dirty="0"/>
          </a:p>
        </p:txBody>
      </p:sp>
    </p:spTree>
    <p:extLst>
      <p:ext uri="{BB962C8B-B14F-4D97-AF65-F5344CB8AC3E}">
        <p14:creationId xmlns:p14="http://schemas.microsoft.com/office/powerpoint/2010/main" val="363311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 calcmode="lin" valueType="num">
                                      <p:cBhvr>
                                        <p:cTn id="14" dur="1000" fill="hold"/>
                                        <p:tgtEl>
                                          <p:spTgt spid="16"/>
                                        </p:tgtEl>
                                        <p:attrNameLst>
                                          <p:attrName>style.rotation</p:attrName>
                                        </p:attrNameLst>
                                      </p:cBhvr>
                                      <p:tavLst>
                                        <p:tav tm="0">
                                          <p:val>
                                            <p:fltVal val="90"/>
                                          </p:val>
                                        </p:tav>
                                        <p:tav tm="100000">
                                          <p:val>
                                            <p:fltVal val="0"/>
                                          </p:val>
                                        </p:tav>
                                      </p:tavLst>
                                    </p:anim>
                                    <p:animEffect transition="in" filter="fade">
                                      <p:cBhvr>
                                        <p:cTn id="15" dur="1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5">
                                            <p:txEl>
                                              <p:pRg st="0" end="0"/>
                                            </p:txEl>
                                          </p:spTgt>
                                        </p:tgtEl>
                                        <p:attrNameLst>
                                          <p:attrName>style.visibility</p:attrName>
                                        </p:attrNameLst>
                                      </p:cBhvr>
                                      <p:to>
                                        <p:strVal val="visible"/>
                                      </p:to>
                                    </p:set>
                                    <p:animEffect transition="in" filter="fade">
                                      <p:cBhvr>
                                        <p:cTn id="26" dur="1000"/>
                                        <p:tgtEl>
                                          <p:spTgt spid="15">
                                            <p:txEl>
                                              <p:pRg st="0" end="0"/>
                                            </p:txEl>
                                          </p:spTgt>
                                        </p:tgtEl>
                                      </p:cBhvr>
                                    </p:animEffect>
                                    <p:anim calcmode="lin" valueType="num">
                                      <p:cBhvr>
                                        <p:cTn id="27"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xEl>
                                              <p:pRg st="0" end="0"/>
                                            </p:txEl>
                                          </p:spTgt>
                                        </p:tgtEl>
                                        <p:attrNameLst>
                                          <p:attrName>style.visibility</p:attrName>
                                        </p:attrNameLst>
                                      </p:cBhvr>
                                      <p:to>
                                        <p:strVal val="visible"/>
                                      </p:to>
                                    </p:set>
                                    <p:animEffect transition="in" filter="fade">
                                      <p:cBhvr>
                                        <p:cTn id="38"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446" y="567529"/>
            <a:ext cx="10867293" cy="1303867"/>
          </a:xfrm>
        </p:spPr>
        <p:txBody>
          <a:bodyPr>
            <a:noAutofit/>
          </a:bodyPr>
          <a:lstStyle/>
          <a:p>
            <a:r>
              <a:rPr lang="en-US" sz="4800" b="1" dirty="0" smtClean="0">
                <a:solidFill>
                  <a:srgbClr val="7030A0"/>
                </a:solidFill>
              </a:rPr>
              <a:t>What’s the topic of the lesson today?</a:t>
            </a:r>
            <a:endParaRPr lang="en-US" sz="4800" b="1" dirty="0">
              <a:solidFill>
                <a:srgbClr val="7030A0"/>
              </a:solidFill>
            </a:endParaRPr>
          </a:p>
        </p:txBody>
      </p:sp>
      <p:sp>
        <p:nvSpPr>
          <p:cNvPr id="3" name="Content Placeholder 2"/>
          <p:cNvSpPr>
            <a:spLocks noGrp="1"/>
          </p:cNvSpPr>
          <p:nvPr>
            <p:ph idx="1"/>
          </p:nvPr>
        </p:nvSpPr>
        <p:spPr>
          <a:xfrm>
            <a:off x="1128347" y="1660116"/>
            <a:ext cx="9601196" cy="3318936"/>
          </a:xfrm>
        </p:spPr>
        <p:txBody>
          <a:bodyPr>
            <a:normAutofit/>
          </a:bodyPr>
          <a:lstStyle/>
          <a:p>
            <a:pPr marL="0" indent="0" algn="ctr">
              <a:buNone/>
            </a:pPr>
            <a:r>
              <a:rPr lang="en-US" sz="4000" dirty="0" smtClean="0">
                <a:solidFill>
                  <a:srgbClr val="FF0000"/>
                </a:solidFill>
              </a:rPr>
              <a:t>THE WONDERS OF THE WORLD</a:t>
            </a:r>
            <a:endParaRPr lang="en-US" sz="4000"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8753" y="2467057"/>
            <a:ext cx="7473461" cy="3604582"/>
          </a:xfrm>
          <a:prstGeom prst="rect">
            <a:avLst/>
          </a:prstGeom>
        </p:spPr>
      </p:pic>
    </p:spTree>
    <p:extLst>
      <p:ext uri="{BB962C8B-B14F-4D97-AF65-F5344CB8AC3E}">
        <p14:creationId xmlns:p14="http://schemas.microsoft.com/office/powerpoint/2010/main" val="413746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9730" y="408940"/>
            <a:ext cx="9144000" cy="362585"/>
          </a:xfrm>
        </p:spPr>
        <p:txBody>
          <a:bodyPr>
            <a:noAutofit/>
          </a:bodyPr>
          <a:lstStyle/>
          <a:p>
            <a:r>
              <a:rPr lang="en-ID" altLang="en-US" sz="3600" b="1" dirty="0">
                <a:solidFill>
                  <a:schemeClr val="tx1"/>
                </a:solidFill>
              </a:rPr>
              <a:t>Look at the </a:t>
            </a:r>
            <a:r>
              <a:rPr lang="en-ID" altLang="en-US" sz="3600" b="1" dirty="0" smtClean="0">
                <a:solidFill>
                  <a:schemeClr val="tx1"/>
                </a:solidFill>
              </a:rPr>
              <a:t>pictures and answer the questions </a:t>
            </a:r>
            <a:endParaRPr lang="en-ID" altLang="en-US" sz="3600" b="1"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024" y="1174993"/>
            <a:ext cx="4993640" cy="527304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6335" y="1174993"/>
            <a:ext cx="4999990" cy="5352171"/>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996" y="216634"/>
            <a:ext cx="11830050" cy="6289674"/>
          </a:xfrm>
        </p:spPr>
        <p:txBody>
          <a:bodyPr>
            <a:noAutofit/>
          </a:bodyPr>
          <a:lstStyle/>
          <a:p>
            <a:pPr marL="0" indent="0">
              <a:buNone/>
            </a:pPr>
            <a:r>
              <a:rPr lang="en-US" sz="3600" dirty="0">
                <a:solidFill>
                  <a:srgbClr val="FF0000"/>
                </a:solidFill>
              </a:rPr>
              <a:t>1. Can you name these two wonders of the world</a:t>
            </a:r>
            <a:r>
              <a:rPr lang="en-US" sz="3600" dirty="0" smtClean="0">
                <a:solidFill>
                  <a:srgbClr val="FF0000"/>
                </a:solidFill>
              </a:rPr>
              <a:t>?</a:t>
            </a:r>
          </a:p>
          <a:p>
            <a:pPr marL="0" indent="0">
              <a:buNone/>
            </a:pPr>
            <a:r>
              <a:rPr lang="en-US" sz="3600" dirty="0"/>
              <a:t>These two wonders are Great Pyramid </a:t>
            </a:r>
            <a:r>
              <a:rPr lang="en-US" sz="3600" dirty="0" err="1"/>
              <a:t>Cheop</a:t>
            </a:r>
            <a:r>
              <a:rPr lang="en-US" sz="3600" dirty="0"/>
              <a:t> (Khufu), and the Taj Mahal</a:t>
            </a:r>
            <a:r>
              <a:rPr lang="en-US" sz="3600" dirty="0" smtClean="0"/>
              <a:t>.</a:t>
            </a:r>
            <a:endParaRPr lang="en-US" sz="3600" dirty="0">
              <a:solidFill>
                <a:srgbClr val="FF0000"/>
              </a:solidFill>
            </a:endParaRPr>
          </a:p>
          <a:p>
            <a:pPr marL="0" indent="0">
              <a:buNone/>
            </a:pPr>
            <a:r>
              <a:rPr lang="en-US" sz="3600" dirty="0">
                <a:solidFill>
                  <a:srgbClr val="FF0000"/>
                </a:solidFill>
              </a:rPr>
              <a:t>2. Where do you think they are located</a:t>
            </a:r>
            <a:r>
              <a:rPr lang="en-US" sz="3600" dirty="0" smtClean="0">
                <a:solidFill>
                  <a:srgbClr val="FF0000"/>
                </a:solidFill>
              </a:rPr>
              <a:t>?</a:t>
            </a:r>
          </a:p>
          <a:p>
            <a:pPr marL="0" indent="0">
              <a:buNone/>
            </a:pPr>
            <a:r>
              <a:rPr lang="en-US" sz="3200" dirty="0" smtClean="0"/>
              <a:t>      The </a:t>
            </a:r>
            <a:r>
              <a:rPr lang="en-US" sz="3200" dirty="0"/>
              <a:t>Great pyramid </a:t>
            </a:r>
            <a:r>
              <a:rPr lang="en-US" sz="3200" dirty="0" err="1"/>
              <a:t>Cheop</a:t>
            </a:r>
            <a:r>
              <a:rPr lang="en-US" sz="3200" dirty="0"/>
              <a:t> is in Cairo, Egypt, and the Taj Mahal </a:t>
            </a:r>
            <a:r>
              <a:rPr lang="en-US" sz="3200" dirty="0" smtClean="0"/>
              <a:t>in</a:t>
            </a:r>
          </a:p>
          <a:p>
            <a:pPr marL="0" indent="0">
              <a:buNone/>
            </a:pPr>
            <a:r>
              <a:rPr lang="en-US" sz="3200" dirty="0"/>
              <a:t> </a:t>
            </a:r>
            <a:r>
              <a:rPr lang="en-US" sz="3200" dirty="0" smtClean="0"/>
              <a:t>     </a:t>
            </a:r>
            <a:r>
              <a:rPr lang="en-US" sz="3200" dirty="0"/>
              <a:t>India</a:t>
            </a:r>
            <a:r>
              <a:rPr lang="en-US" sz="3200" dirty="0" smtClean="0"/>
              <a:t>.</a:t>
            </a:r>
          </a:p>
          <a:p>
            <a:pPr marL="0" indent="0">
              <a:buNone/>
            </a:pPr>
            <a:endParaRPr lang="en-US" sz="3600" dirty="0" smtClean="0"/>
          </a:p>
          <a:p>
            <a:pPr marL="0" indent="0">
              <a:buNone/>
            </a:pPr>
            <a:r>
              <a:rPr lang="en-US" sz="3600" dirty="0"/>
              <a:t/>
            </a:r>
            <a:br>
              <a:rPr lang="en-US" sz="3600" dirty="0"/>
            </a:br>
            <a:endParaRPr lang="en-US" sz="3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0108" y="3604846"/>
            <a:ext cx="4213713" cy="251745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4013" y="3604846"/>
            <a:ext cx="4154779" cy="26245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anim calcmode="lin" valueType="num">
                                      <p:cBhvr>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754" y="392479"/>
            <a:ext cx="10515600" cy="5858852"/>
          </a:xfrm>
        </p:spPr>
        <p:txBody>
          <a:bodyPr>
            <a:normAutofit/>
          </a:bodyPr>
          <a:lstStyle/>
          <a:p>
            <a:pPr marL="0" indent="0">
              <a:buNone/>
            </a:pPr>
            <a:r>
              <a:rPr lang="en-US" sz="3600" dirty="0">
                <a:solidFill>
                  <a:srgbClr val="FF0000"/>
                </a:solidFill>
              </a:rPr>
              <a:t>3. What do you know about them?</a:t>
            </a:r>
            <a:endParaRPr lang="en-US" sz="3600" dirty="0"/>
          </a:p>
          <a:p>
            <a:pPr marL="0" indent="0">
              <a:buNone/>
            </a:pPr>
            <a:r>
              <a:rPr lang="en-US" sz="3600" dirty="0"/>
              <a:t>They were built as tombs for their royal families. The Great Pyramid was built over 4000 years ago. And the Taj Mahal was built from 1630 to 1652 by an Indian king</a:t>
            </a:r>
            <a:r>
              <a:rPr lang="en-US" sz="3600" dirty="0" smtClean="0"/>
              <a:t>.</a:t>
            </a:r>
          </a:p>
          <a:p>
            <a:pPr marL="0" indent="0">
              <a:buNone/>
            </a:pPr>
            <a:endParaRPr lang="en-US" sz="3600" dirty="0" smtClean="0"/>
          </a:p>
          <a:p>
            <a:pPr marL="0" indent="0">
              <a:buNone/>
            </a:pPr>
            <a:endParaRPr lang="en-US" sz="3600" dirty="0" smtClean="0"/>
          </a:p>
          <a:p>
            <a:pPr marL="0" indent="0">
              <a:buNone/>
            </a:pPr>
            <a:endParaRPr lang="en-US"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2311" y="2910253"/>
            <a:ext cx="8222274" cy="3798277"/>
          </a:xfrm>
          <a:prstGeom prst="rect">
            <a:avLst/>
          </a:prstGeom>
        </p:spPr>
      </p:pic>
    </p:spTree>
    <p:extLst>
      <p:ext uri="{BB962C8B-B14F-4D97-AF65-F5344CB8AC3E}">
        <p14:creationId xmlns:p14="http://schemas.microsoft.com/office/powerpoint/2010/main" val="45657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7200" b="1" dirty="0" smtClean="0">
                <a:solidFill>
                  <a:srgbClr val="FF0000"/>
                </a:solidFill>
              </a:rPr>
              <a:t>NEW VOCABULARIES</a:t>
            </a:r>
            <a:endParaRPr lang="en-US" sz="7200" b="1"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881" y="2043545"/>
            <a:ext cx="5695950" cy="316576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2087" y="2043545"/>
            <a:ext cx="5695950" cy="316576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1646" y="196960"/>
            <a:ext cx="3894992" cy="3261518"/>
          </a:xfrm>
        </p:spPr>
      </p:pic>
      <p:sp>
        <p:nvSpPr>
          <p:cNvPr id="6" name="TextBox 5"/>
          <p:cNvSpPr txBox="1"/>
          <p:nvPr/>
        </p:nvSpPr>
        <p:spPr>
          <a:xfrm>
            <a:off x="4756638" y="1649641"/>
            <a:ext cx="4510337" cy="584775"/>
          </a:xfrm>
          <a:prstGeom prst="rect">
            <a:avLst/>
          </a:prstGeom>
          <a:noFill/>
        </p:spPr>
        <p:txBody>
          <a:bodyPr wrap="none" rtlCol="0">
            <a:spAutoFit/>
          </a:bodyPr>
          <a:lstStyle/>
          <a:p>
            <a:r>
              <a:rPr lang="en-ID" sz="3200" dirty="0" smtClean="0">
                <a:solidFill>
                  <a:srgbClr val="FF0000"/>
                </a:solidFill>
              </a:rPr>
              <a:t>tomb (n) </a:t>
            </a:r>
            <a:r>
              <a:rPr lang="en-US" sz="3200" dirty="0"/>
              <a:t>/</a:t>
            </a:r>
            <a:r>
              <a:rPr lang="en-US" sz="3200" dirty="0" err="1"/>
              <a:t>tuːm</a:t>
            </a:r>
            <a:r>
              <a:rPr lang="en-US" sz="3200" dirty="0" smtClean="0"/>
              <a:t>/</a:t>
            </a:r>
            <a:r>
              <a:rPr lang="vi-VN" sz="3200" dirty="0" smtClean="0"/>
              <a:t> lăng mộ</a:t>
            </a:r>
            <a:r>
              <a:rPr lang="en-US" sz="3200" dirty="0" smtClean="0"/>
              <a:t> </a:t>
            </a:r>
            <a:endParaRPr lang="en-US" sz="3200" dirty="0">
              <a:solidFill>
                <a:srgbClr val="FF0000"/>
              </a:solidFill>
            </a:endParaRPr>
          </a:p>
        </p:txBody>
      </p:sp>
      <p:sp>
        <p:nvSpPr>
          <p:cNvPr id="7" name="TextBox 6"/>
          <p:cNvSpPr txBox="1"/>
          <p:nvPr/>
        </p:nvSpPr>
        <p:spPr>
          <a:xfrm>
            <a:off x="302304" y="3857185"/>
            <a:ext cx="12078970" cy="1569660"/>
          </a:xfrm>
          <a:prstGeom prst="rect">
            <a:avLst/>
          </a:prstGeom>
          <a:noFill/>
        </p:spPr>
        <p:txBody>
          <a:bodyPr wrap="square" rtlCol="0">
            <a:spAutoFit/>
          </a:bodyPr>
          <a:lstStyle/>
          <a:p>
            <a:r>
              <a:rPr lang="en-ID" altLang="en-US" sz="3200" dirty="0">
                <a:solidFill>
                  <a:srgbClr val="FF0000"/>
                </a:solidFill>
              </a:rPr>
              <a:t>r</a:t>
            </a:r>
            <a:r>
              <a:rPr lang="en-US" sz="3200" dirty="0">
                <a:solidFill>
                  <a:srgbClr val="FF0000"/>
                </a:solidFill>
              </a:rPr>
              <a:t>amp (n) </a:t>
            </a:r>
            <a:r>
              <a:rPr lang="en-US" sz="3200" dirty="0"/>
              <a:t>/</a:t>
            </a:r>
            <a:r>
              <a:rPr lang="en-US" sz="3200" dirty="0" err="1"/>
              <a:t>ræmp</a:t>
            </a:r>
            <a:r>
              <a:rPr lang="en-US" sz="3200" dirty="0" smtClean="0"/>
              <a:t>/</a:t>
            </a:r>
            <a:r>
              <a:rPr lang="vi-VN" sz="3200" dirty="0" smtClean="0"/>
              <a:t> </a:t>
            </a:r>
            <a:r>
              <a:rPr lang="en-US" sz="3200" dirty="0" smtClean="0"/>
              <a:t>a </a:t>
            </a:r>
            <a:r>
              <a:rPr lang="en-US" sz="3200" dirty="0"/>
              <a:t>slope that joins two parts of a road, path, building, etc. when one is higher than the </a:t>
            </a:r>
            <a:r>
              <a:rPr lang="en-US" sz="3200" dirty="0" smtClean="0"/>
              <a:t>other</a:t>
            </a:r>
            <a:r>
              <a:rPr lang="vi-VN" sz="3200" dirty="0" smtClean="0"/>
              <a:t>: con dốc</a:t>
            </a:r>
            <a:endParaRPr lang="en-US" sz="3200" dirty="0"/>
          </a:p>
          <a:p>
            <a:endParaRPr lang="en-US" sz="32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1519" y="4818566"/>
            <a:ext cx="4861511" cy="2143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212</TotalTime>
  <Words>686</Words>
  <Application>Microsoft Office PowerPoint</Application>
  <PresentationFormat>Widescreen</PresentationFormat>
  <Paragraphs>91</Paragraphs>
  <Slides>21</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.VnTime</vt:lpstr>
      <vt:lpstr>Arial</vt:lpstr>
      <vt:lpstr>Calibri</vt:lpstr>
      <vt:lpstr>Garamond</vt:lpstr>
      <vt:lpstr>Times New Roman</vt:lpstr>
      <vt:lpstr>Wingdings</vt:lpstr>
      <vt:lpstr>Organic</vt:lpstr>
      <vt:lpstr>PowerPoint Presentation</vt:lpstr>
      <vt:lpstr>Game: Around the world</vt:lpstr>
      <vt:lpstr>PowerPoint Presentation</vt:lpstr>
      <vt:lpstr>What’s the topic of the lesson today?</vt:lpstr>
      <vt:lpstr>Look at the pictures and answer the questions </vt:lpstr>
      <vt:lpstr>PowerPoint Presentation</vt:lpstr>
      <vt:lpstr>PowerPoint Presentation</vt:lpstr>
      <vt:lpstr>NEW VOCABULARIES</vt:lpstr>
      <vt:lpstr>PowerPoint Presentation</vt:lpstr>
      <vt:lpstr>PowerPoint Presentation</vt:lpstr>
      <vt:lpstr>PowerPoint Presentation</vt:lpstr>
      <vt:lpstr>PowerPoint Presentation</vt:lpstr>
      <vt:lpstr>Read the passage and then do the tasks that follow. </vt:lpstr>
      <vt:lpstr>PowerPoint Presentation</vt:lpstr>
      <vt:lpstr>Task 1. The words in the box all appear in the passage. Fill each blank with a suitable word.</vt:lpstr>
      <vt:lpstr>Task 2. Answer the following questions.</vt:lpstr>
      <vt:lpstr>Task 2. Answer the following questions.</vt:lpstr>
      <vt:lpstr>Task 3. Scan the text and say what the following words refer to. </vt:lpstr>
      <vt:lpstr>PowerPoint Presentation</vt:lpstr>
      <vt:lpstr>Which of the wonders of the world do you prefer and why?</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ACER</cp:lastModifiedBy>
  <cp:revision>84</cp:revision>
  <dcterms:created xsi:type="dcterms:W3CDTF">2022-04-09T22:57:00Z</dcterms:created>
  <dcterms:modified xsi:type="dcterms:W3CDTF">2022-04-16T12:46:24Z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1033-11.2.0.9052</vt:lpwstr>
  </property>
</Properties>
</file>